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9" r:id="rId6"/>
    <p:sldId id="257" r:id="rId7"/>
    <p:sldId id="293" r:id="rId8"/>
    <p:sldId id="259" r:id="rId9"/>
    <p:sldId id="283" r:id="rId10"/>
    <p:sldId id="265" r:id="rId11"/>
    <p:sldId id="295" r:id="rId12"/>
    <p:sldId id="296" r:id="rId13"/>
    <p:sldId id="299" r:id="rId14"/>
    <p:sldId id="292" r:id="rId15"/>
    <p:sldId id="298" r:id="rId16"/>
    <p:sldId id="294" r:id="rId17"/>
    <p:sldId id="289" r:id="rId18"/>
  </p:sldIdLst>
  <p:sldSz cx="9144000" cy="6858000" type="screen4x3"/>
  <p:notesSz cx="6889750" cy="100218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838">
          <p15:clr>
            <a:srgbClr val="A4A3A4"/>
          </p15:clr>
        </p15:guide>
        <p15:guide id="2" orient="horz" pos="890">
          <p15:clr>
            <a:srgbClr val="A4A3A4"/>
          </p15:clr>
        </p15:guide>
        <p15:guide id="3" pos="295">
          <p15:clr>
            <a:srgbClr val="A4A3A4"/>
          </p15:clr>
        </p15:guide>
        <p15:guide id="4" pos="5511">
          <p15:clr>
            <a:srgbClr val="A4A3A4"/>
          </p15:clr>
        </p15:guide>
        <p15:guide id="5" pos="93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48175-6A97-AE85-DB02-554E3A4848A9}" name="Steve Noonan" initials="SN" userId="S::steve.noonan@frontierpower.biz::9babeb5f-9a52-4870-8c58-3eadfc644f1c" providerId="AD"/>
  <p188:author id="{362E2A89-AD1F-0B07-93B2-6578FF66A923}" name="Mike Edgar" initials="ME" userId="S::m.edgar@frontierpower.biz::39a929b6-8f82-405c-8dcd-cc7cc22936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ke Edgar" initials="ME" lastIdx="3" clrIdx="0">
    <p:extLst>
      <p:ext uri="{19B8F6BF-5375-455C-9EA6-DF929625EA0E}">
        <p15:presenceInfo xmlns:p15="http://schemas.microsoft.com/office/powerpoint/2012/main" userId="S::m.edgar@frontierpower.biz::39a929b6-8f82-405c-8dcd-cc7cc22936e8" providerId="AD"/>
      </p:ext>
    </p:extLst>
  </p:cmAuthor>
  <p:cmAuthor id="2" name="Steve Noonan" initials="SN" lastIdx="8" clrIdx="1">
    <p:extLst>
      <p:ext uri="{19B8F6BF-5375-455C-9EA6-DF929625EA0E}">
        <p15:presenceInfo xmlns:p15="http://schemas.microsoft.com/office/powerpoint/2012/main" userId="Steve Noonan" providerId="None"/>
      </p:ext>
    </p:extLst>
  </p:cmAuthor>
  <p:cmAuthor id="3" name="Matt Edwards" initials="ME" lastIdx="0" clrIdx="2">
    <p:extLst>
      <p:ext uri="{19B8F6BF-5375-455C-9EA6-DF929625EA0E}">
        <p15:presenceInfo xmlns:p15="http://schemas.microsoft.com/office/powerpoint/2012/main" userId="S-1-5-21-90056807-775563966-1236795852-61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7A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70" autoAdjust="0"/>
  </p:normalViewPr>
  <p:slideViewPr>
    <p:cSldViewPr snapToGrid="0" snapToObjects="1">
      <p:cViewPr varScale="1">
        <p:scale>
          <a:sx n="60" d="100"/>
          <a:sy n="60" d="100"/>
        </p:scale>
        <p:origin x="1484" y="48"/>
      </p:cViewPr>
      <p:guideLst>
        <p:guide orient="horz" pos="3838"/>
        <p:guide orient="horz" pos="890"/>
        <p:guide pos="295"/>
        <p:guide pos="5511"/>
        <p:guide pos="930"/>
      </p:guideLst>
    </p:cSldViewPr>
  </p:slideViewPr>
  <p:outlineViewPr>
    <p:cViewPr>
      <p:scale>
        <a:sx n="33" d="100"/>
        <a:sy n="33" d="100"/>
      </p:scale>
      <p:origin x="0" y="29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8D0EE-40CF-440B-A140-1DE3B68464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B151778-BE89-46BF-8E76-ACD76E9FD02B}">
      <dgm:prSet phldrT="[Text]"/>
      <dgm:spPr/>
      <dgm:t>
        <a:bodyPr/>
        <a:lstStyle/>
        <a:p>
          <a:r>
            <a:rPr lang="en-GB" dirty="0"/>
            <a:t>Key operational priorities for the next 12 months:</a:t>
          </a:r>
        </a:p>
      </dgm:t>
    </dgm:pt>
    <dgm:pt modelId="{D5108918-CD15-4705-A328-4AE1A56B1320}" type="parTrans" cxnId="{57D6C104-0396-4C21-94E1-C5F7D94241E3}">
      <dgm:prSet/>
      <dgm:spPr/>
      <dgm:t>
        <a:bodyPr/>
        <a:lstStyle/>
        <a:p>
          <a:endParaRPr lang="en-GB"/>
        </a:p>
      </dgm:t>
    </dgm:pt>
    <dgm:pt modelId="{982A41F8-50BF-4116-AA44-BE843E82C8E9}" type="sibTrans" cxnId="{57D6C104-0396-4C21-94E1-C5F7D94241E3}">
      <dgm:prSet/>
      <dgm:spPr/>
      <dgm:t>
        <a:bodyPr/>
        <a:lstStyle/>
        <a:p>
          <a:endParaRPr lang="en-GB"/>
        </a:p>
      </dgm:t>
    </dgm:pt>
    <dgm:pt modelId="{38BB3C42-B0AD-46D1-AFF2-D292DAB66671}">
      <dgm:prSet/>
      <dgm:spPr/>
      <dgm:t>
        <a:bodyPr/>
        <a:lstStyle/>
        <a:p>
          <a:pPr>
            <a:lnSpc>
              <a:spcPct val="150000"/>
            </a:lnSpc>
          </a:pPr>
          <a:r>
            <a:rPr lang="en-GB" dirty="0">
              <a:solidFill>
                <a:schemeClr val="tx1"/>
              </a:solidFill>
            </a:rPr>
            <a:t>Maintain focus on health, safety and environment during this and future years operations; </a:t>
          </a:r>
        </a:p>
      </dgm:t>
    </dgm:pt>
    <dgm:pt modelId="{BC5275D9-BD86-4AC8-B45C-FC2DF90C41DD}" type="parTrans" cxnId="{5A31B8EC-8905-4E41-90AD-BFBDB511DEBF}">
      <dgm:prSet/>
      <dgm:spPr/>
      <dgm:t>
        <a:bodyPr/>
        <a:lstStyle/>
        <a:p>
          <a:endParaRPr lang="en-GB"/>
        </a:p>
      </dgm:t>
    </dgm:pt>
    <dgm:pt modelId="{C68BC40B-DCA6-4E34-8A6F-DEB8008CCC0E}" type="sibTrans" cxnId="{5A31B8EC-8905-4E41-90AD-BFBDB511DEBF}">
      <dgm:prSet/>
      <dgm:spPr/>
      <dgm:t>
        <a:bodyPr/>
        <a:lstStyle/>
        <a:p>
          <a:endParaRPr lang="en-GB"/>
        </a:p>
      </dgm:t>
    </dgm:pt>
    <dgm:pt modelId="{72A21141-F9B5-4C22-AB1A-B7EC4D0B5A0B}">
      <dgm:prSet/>
      <dgm:spPr/>
      <dgm:t>
        <a:bodyPr/>
        <a:lstStyle/>
        <a:p>
          <a:pPr>
            <a:lnSpc>
              <a:spcPct val="150000"/>
            </a:lnSpc>
          </a:pPr>
          <a:r>
            <a:rPr lang="en-GB" dirty="0">
              <a:solidFill>
                <a:schemeClr val="tx1"/>
              </a:solidFill>
            </a:rPr>
            <a:t>Maintain high availability performance;  </a:t>
          </a:r>
        </a:p>
      </dgm:t>
    </dgm:pt>
    <dgm:pt modelId="{1501BBDB-36FC-455A-B931-EEA47D15EE7E}" type="parTrans" cxnId="{E35C7D62-DF27-4735-A9A1-4B885B5D8A2C}">
      <dgm:prSet/>
      <dgm:spPr/>
      <dgm:t>
        <a:bodyPr/>
        <a:lstStyle/>
        <a:p>
          <a:endParaRPr lang="en-GB"/>
        </a:p>
      </dgm:t>
    </dgm:pt>
    <dgm:pt modelId="{B8276291-BC3F-4402-9F45-D63BFC6A9BD7}" type="sibTrans" cxnId="{E35C7D62-DF27-4735-A9A1-4B885B5D8A2C}">
      <dgm:prSet/>
      <dgm:spPr/>
      <dgm:t>
        <a:bodyPr/>
        <a:lstStyle/>
        <a:p>
          <a:endParaRPr lang="en-GB"/>
        </a:p>
      </dgm:t>
    </dgm:pt>
    <dgm:pt modelId="{2E391F8E-C997-46F8-ABCF-48E01410D5F4}">
      <dgm:prSet/>
      <dgm:spPr/>
      <dgm:t>
        <a:bodyPr/>
        <a:lstStyle/>
        <a:p>
          <a:pPr>
            <a:lnSpc>
              <a:spcPct val="150000"/>
            </a:lnSpc>
          </a:pPr>
          <a:r>
            <a:rPr lang="en-GB" dirty="0">
              <a:solidFill>
                <a:schemeClr val="tx1"/>
              </a:solidFill>
            </a:rPr>
            <a:t>Continue to apply Good Industry Practice and maintain close working relationships with the O&amp;M contractor; </a:t>
          </a:r>
        </a:p>
      </dgm:t>
    </dgm:pt>
    <dgm:pt modelId="{77F27767-85B4-4FBE-BE14-31D2AAE39379}" type="parTrans" cxnId="{4C745C9E-1EFB-4731-B5BC-9DD8B3E92700}">
      <dgm:prSet/>
      <dgm:spPr/>
      <dgm:t>
        <a:bodyPr/>
        <a:lstStyle/>
        <a:p>
          <a:endParaRPr lang="en-GB"/>
        </a:p>
      </dgm:t>
    </dgm:pt>
    <dgm:pt modelId="{741E2C9C-5AA1-48B2-8922-E0952440F111}" type="sibTrans" cxnId="{4C745C9E-1EFB-4731-B5BC-9DD8B3E92700}">
      <dgm:prSet/>
      <dgm:spPr/>
      <dgm:t>
        <a:bodyPr/>
        <a:lstStyle/>
        <a:p>
          <a:endParaRPr lang="en-GB"/>
        </a:p>
      </dgm:t>
    </dgm:pt>
    <dgm:pt modelId="{FFA759B7-D4E6-45C5-B13F-4F7AEADB649C}">
      <dgm:prSet/>
      <dgm:spPr/>
      <dgm:t>
        <a:bodyPr/>
        <a:lstStyle/>
        <a:p>
          <a:pPr>
            <a:lnSpc>
              <a:spcPct val="150000"/>
            </a:lnSpc>
          </a:pPr>
          <a:r>
            <a:rPr lang="en-GB" i="0" dirty="0"/>
            <a:t>WoDS has submitted a revised Decommissioning Programme to DESNZ having reached the mid-term point of the current</a:t>
          </a:r>
          <a:r>
            <a:rPr lang="en-GB" i="0" strike="noStrike" baseline="0" dirty="0"/>
            <a:t> revenue entitlement period as defined in the offshore electricity transmission licence issued to WoDS</a:t>
          </a:r>
          <a:r>
            <a:rPr lang="en-GB" i="0" dirty="0"/>
            <a:t>. </a:t>
          </a:r>
          <a:r>
            <a:rPr lang="en-GB" i="0" strike="noStrike" baseline="0" dirty="0"/>
            <a:t>R</a:t>
          </a:r>
          <a:r>
            <a:rPr lang="en-GB" i="0" dirty="0"/>
            <a:t>eserving for the decommissioning of </a:t>
          </a:r>
          <a:r>
            <a:rPr lang="en-GB" i="0" strike="noStrike" baseline="0" dirty="0"/>
            <a:t>the OFTO’s assets commenced on 20 August 2025 consistent with the current decommissioning plan</a:t>
          </a:r>
          <a:r>
            <a:rPr lang="en-GB" i="0" dirty="0"/>
            <a:t>. Reserving will be amended as appropriate when any revised decommissioning plan is agreed with DESNZ.  </a:t>
          </a:r>
        </a:p>
      </dgm:t>
    </dgm:pt>
    <dgm:pt modelId="{D81ABAC1-5F42-420B-8A25-187BBCC8DA68}" type="parTrans" cxnId="{12952350-D81F-4E06-A1EF-D25629DCECF4}">
      <dgm:prSet/>
      <dgm:spPr/>
      <dgm:t>
        <a:bodyPr/>
        <a:lstStyle/>
        <a:p>
          <a:endParaRPr lang="en-GB"/>
        </a:p>
      </dgm:t>
    </dgm:pt>
    <dgm:pt modelId="{21263EBC-1A96-443C-9CF7-C1134065A8CB}" type="sibTrans" cxnId="{12952350-D81F-4E06-A1EF-D25629DCECF4}">
      <dgm:prSet/>
      <dgm:spPr/>
      <dgm:t>
        <a:bodyPr/>
        <a:lstStyle/>
        <a:p>
          <a:endParaRPr lang="en-GB"/>
        </a:p>
      </dgm:t>
    </dgm:pt>
    <dgm:pt modelId="{FFAF8DB1-9A5E-4AF7-8F9A-DA9FFA2C9861}">
      <dgm:prSet/>
      <dgm:spPr/>
      <dgm:t>
        <a:bodyPr/>
        <a:lstStyle/>
        <a:p>
          <a:pPr>
            <a:lnSpc>
              <a:spcPct val="150000"/>
            </a:lnSpc>
          </a:pPr>
          <a:r>
            <a:rPr lang="en-GB" dirty="0">
              <a:solidFill>
                <a:schemeClr val="tx1"/>
              </a:solidFill>
            </a:rPr>
            <a:t>Plan for a maintenance outage for Circuit 2 in 2026;</a:t>
          </a:r>
        </a:p>
      </dgm:t>
    </dgm:pt>
    <dgm:pt modelId="{BFFA4A12-FEC1-4A54-92BF-1E0D63A04E2F}" type="parTrans" cxnId="{7814D0D8-B88E-4DBA-8D5E-60E2AF0560F4}">
      <dgm:prSet/>
      <dgm:spPr/>
      <dgm:t>
        <a:bodyPr/>
        <a:lstStyle/>
        <a:p>
          <a:endParaRPr lang="en-GB"/>
        </a:p>
      </dgm:t>
    </dgm:pt>
    <dgm:pt modelId="{E2DE40C7-4974-4488-BA3F-7CC44C625248}" type="sibTrans" cxnId="{7814D0D8-B88E-4DBA-8D5E-60E2AF0560F4}">
      <dgm:prSet/>
      <dgm:spPr/>
      <dgm:t>
        <a:bodyPr/>
        <a:lstStyle/>
        <a:p>
          <a:endParaRPr lang="en-GB"/>
        </a:p>
      </dgm:t>
    </dgm:pt>
    <dgm:pt modelId="{486B8624-B922-4998-8F12-48D7566DA448}" type="pres">
      <dgm:prSet presAssocID="{0FC8D0EE-40CF-440B-A140-1DE3B68464A3}" presName="linear" presStyleCnt="0">
        <dgm:presLayoutVars>
          <dgm:dir/>
          <dgm:animLvl val="lvl"/>
          <dgm:resizeHandles val="exact"/>
        </dgm:presLayoutVars>
      </dgm:prSet>
      <dgm:spPr/>
    </dgm:pt>
    <dgm:pt modelId="{B481DD59-D328-4501-8E18-DD1F8F7C5B04}" type="pres">
      <dgm:prSet presAssocID="{CB151778-BE89-46BF-8E76-ACD76E9FD02B}" presName="parentLin" presStyleCnt="0"/>
      <dgm:spPr/>
    </dgm:pt>
    <dgm:pt modelId="{A2CA5F66-9951-4ED0-A65B-D7B993E1CDD3}" type="pres">
      <dgm:prSet presAssocID="{CB151778-BE89-46BF-8E76-ACD76E9FD02B}" presName="parentLeftMargin" presStyleLbl="node1" presStyleIdx="0" presStyleCnt="1"/>
      <dgm:spPr/>
    </dgm:pt>
    <dgm:pt modelId="{C908D849-28DC-41A1-B216-E0C49C1C4731}" type="pres">
      <dgm:prSet presAssocID="{CB151778-BE89-46BF-8E76-ACD76E9FD02B}" presName="parentText" presStyleLbl="node1" presStyleIdx="0" presStyleCnt="1">
        <dgm:presLayoutVars>
          <dgm:chMax val="0"/>
          <dgm:bulletEnabled val="1"/>
        </dgm:presLayoutVars>
      </dgm:prSet>
      <dgm:spPr/>
    </dgm:pt>
    <dgm:pt modelId="{FA88F8BF-787B-4053-AC03-0E5C8CD52C29}" type="pres">
      <dgm:prSet presAssocID="{CB151778-BE89-46BF-8E76-ACD76E9FD02B}" presName="negativeSpace" presStyleCnt="0"/>
      <dgm:spPr/>
    </dgm:pt>
    <dgm:pt modelId="{125003B2-9DB6-4FCC-8513-472645921A3F}" type="pres">
      <dgm:prSet presAssocID="{CB151778-BE89-46BF-8E76-ACD76E9FD02B}" presName="childText" presStyleLbl="conFgAcc1" presStyleIdx="0" presStyleCnt="1" custScaleY="115654" custLinFactY="4115" custLinFactNeighborX="-163" custLinFactNeighborY="100000">
        <dgm:presLayoutVars>
          <dgm:bulletEnabled val="1"/>
        </dgm:presLayoutVars>
      </dgm:prSet>
      <dgm:spPr/>
    </dgm:pt>
  </dgm:ptLst>
  <dgm:cxnLst>
    <dgm:cxn modelId="{57D6C104-0396-4C21-94E1-C5F7D94241E3}" srcId="{0FC8D0EE-40CF-440B-A140-1DE3B68464A3}" destId="{CB151778-BE89-46BF-8E76-ACD76E9FD02B}" srcOrd="0" destOrd="0" parTransId="{D5108918-CD15-4705-A328-4AE1A56B1320}" sibTransId="{982A41F8-50BF-4116-AA44-BE843E82C8E9}"/>
    <dgm:cxn modelId="{21994235-F0D6-4FBC-8E85-6C9AF231E7E2}" type="presOf" srcId="{CB151778-BE89-46BF-8E76-ACD76E9FD02B}" destId="{A2CA5F66-9951-4ED0-A65B-D7B993E1CDD3}" srcOrd="0" destOrd="0" presId="urn:microsoft.com/office/officeart/2005/8/layout/list1"/>
    <dgm:cxn modelId="{E35C7D62-DF27-4735-A9A1-4B885B5D8A2C}" srcId="{CB151778-BE89-46BF-8E76-ACD76E9FD02B}" destId="{72A21141-F9B5-4C22-AB1A-B7EC4D0B5A0B}" srcOrd="1" destOrd="0" parTransId="{1501BBDB-36FC-455A-B931-EEA47D15EE7E}" sibTransId="{B8276291-BC3F-4402-9F45-D63BFC6A9BD7}"/>
    <dgm:cxn modelId="{12952350-D81F-4E06-A1EF-D25629DCECF4}" srcId="{CB151778-BE89-46BF-8E76-ACD76E9FD02B}" destId="{FFA759B7-D4E6-45C5-B13F-4F7AEADB649C}" srcOrd="4" destOrd="0" parTransId="{D81ABAC1-5F42-420B-8A25-187BBCC8DA68}" sibTransId="{21263EBC-1A96-443C-9CF7-C1134065A8CB}"/>
    <dgm:cxn modelId="{0F4A278B-9F2F-4675-8FAF-B7DD92F28452}" type="presOf" srcId="{FFAF8DB1-9A5E-4AF7-8F9A-DA9FFA2C9861}" destId="{125003B2-9DB6-4FCC-8513-472645921A3F}" srcOrd="0" destOrd="3" presId="urn:microsoft.com/office/officeart/2005/8/layout/list1"/>
    <dgm:cxn modelId="{4C745C9E-1EFB-4731-B5BC-9DD8B3E92700}" srcId="{CB151778-BE89-46BF-8E76-ACD76E9FD02B}" destId="{2E391F8E-C997-46F8-ABCF-48E01410D5F4}" srcOrd="2" destOrd="0" parTransId="{77F27767-85B4-4FBE-BE14-31D2AAE39379}" sibTransId="{741E2C9C-5AA1-48B2-8922-E0952440F111}"/>
    <dgm:cxn modelId="{FA26C8A9-6008-4DCC-B1CD-77CEB21A9377}" type="presOf" srcId="{0FC8D0EE-40CF-440B-A140-1DE3B68464A3}" destId="{486B8624-B922-4998-8F12-48D7566DA448}" srcOrd="0" destOrd="0" presId="urn:microsoft.com/office/officeart/2005/8/layout/list1"/>
    <dgm:cxn modelId="{620C42BA-27B3-429D-81D6-23B824BC060B}" type="presOf" srcId="{72A21141-F9B5-4C22-AB1A-B7EC4D0B5A0B}" destId="{125003B2-9DB6-4FCC-8513-472645921A3F}" srcOrd="0" destOrd="1" presId="urn:microsoft.com/office/officeart/2005/8/layout/list1"/>
    <dgm:cxn modelId="{A2D406BC-1CC8-4981-838E-229B8D13DF95}" type="presOf" srcId="{CB151778-BE89-46BF-8E76-ACD76E9FD02B}" destId="{C908D849-28DC-41A1-B216-E0C49C1C4731}" srcOrd="1" destOrd="0" presId="urn:microsoft.com/office/officeart/2005/8/layout/list1"/>
    <dgm:cxn modelId="{426D6CC5-BB9C-494C-96A5-97B511552C6F}" type="presOf" srcId="{FFA759B7-D4E6-45C5-B13F-4F7AEADB649C}" destId="{125003B2-9DB6-4FCC-8513-472645921A3F}" srcOrd="0" destOrd="4" presId="urn:microsoft.com/office/officeart/2005/8/layout/list1"/>
    <dgm:cxn modelId="{FE5E15CE-A791-4AB0-8E7C-91CFFB1FF013}" type="presOf" srcId="{2E391F8E-C997-46F8-ABCF-48E01410D5F4}" destId="{125003B2-9DB6-4FCC-8513-472645921A3F}" srcOrd="0" destOrd="2" presId="urn:microsoft.com/office/officeart/2005/8/layout/list1"/>
    <dgm:cxn modelId="{7814D0D8-B88E-4DBA-8D5E-60E2AF0560F4}" srcId="{CB151778-BE89-46BF-8E76-ACD76E9FD02B}" destId="{FFAF8DB1-9A5E-4AF7-8F9A-DA9FFA2C9861}" srcOrd="3" destOrd="0" parTransId="{BFFA4A12-FEC1-4A54-92BF-1E0D63A04E2F}" sibTransId="{E2DE40C7-4974-4488-BA3F-7CC44C625248}"/>
    <dgm:cxn modelId="{5A31B8EC-8905-4E41-90AD-BFBDB511DEBF}" srcId="{CB151778-BE89-46BF-8E76-ACD76E9FD02B}" destId="{38BB3C42-B0AD-46D1-AFF2-D292DAB66671}" srcOrd="0" destOrd="0" parTransId="{BC5275D9-BD86-4AC8-B45C-FC2DF90C41DD}" sibTransId="{C68BC40B-DCA6-4E34-8A6F-DEB8008CCC0E}"/>
    <dgm:cxn modelId="{1BCE0AF9-4EAD-4AD0-83E4-57568AF099DB}" type="presOf" srcId="{38BB3C42-B0AD-46D1-AFF2-D292DAB66671}" destId="{125003B2-9DB6-4FCC-8513-472645921A3F}" srcOrd="0" destOrd="0" presId="urn:microsoft.com/office/officeart/2005/8/layout/list1"/>
    <dgm:cxn modelId="{8709FE1B-FA10-4A94-81A4-86EB3A11341A}" type="presParOf" srcId="{486B8624-B922-4998-8F12-48D7566DA448}" destId="{B481DD59-D328-4501-8E18-DD1F8F7C5B04}" srcOrd="0" destOrd="0" presId="urn:microsoft.com/office/officeart/2005/8/layout/list1"/>
    <dgm:cxn modelId="{8AA8C9A8-1732-4755-B714-9E9C98740CF5}" type="presParOf" srcId="{B481DD59-D328-4501-8E18-DD1F8F7C5B04}" destId="{A2CA5F66-9951-4ED0-A65B-D7B993E1CDD3}" srcOrd="0" destOrd="0" presId="urn:microsoft.com/office/officeart/2005/8/layout/list1"/>
    <dgm:cxn modelId="{0FDC7A54-0DE9-4456-8C0D-89B530000E81}" type="presParOf" srcId="{B481DD59-D328-4501-8E18-DD1F8F7C5B04}" destId="{C908D849-28DC-41A1-B216-E0C49C1C4731}" srcOrd="1" destOrd="0" presId="urn:microsoft.com/office/officeart/2005/8/layout/list1"/>
    <dgm:cxn modelId="{D693E95F-12F3-4473-9D38-265B0DE886EB}" type="presParOf" srcId="{486B8624-B922-4998-8F12-48D7566DA448}" destId="{FA88F8BF-787B-4053-AC03-0E5C8CD52C29}" srcOrd="1" destOrd="0" presId="urn:microsoft.com/office/officeart/2005/8/layout/list1"/>
    <dgm:cxn modelId="{D6567781-6265-4585-9C64-9BC26361B7C5}" type="presParOf" srcId="{486B8624-B922-4998-8F12-48D7566DA448}" destId="{125003B2-9DB6-4FCC-8513-472645921A3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003B2-9DB6-4FCC-8513-472645921A3F}">
      <dsp:nvSpPr>
        <dsp:cNvPr id="0" name=""/>
        <dsp:cNvSpPr/>
      </dsp:nvSpPr>
      <dsp:spPr>
        <a:xfrm>
          <a:off x="0" y="378893"/>
          <a:ext cx="8281003" cy="41677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698" tIns="270764" rIns="642698" bIns="92456" numCol="1" spcCol="1270" anchor="t" anchorCtr="0">
          <a:noAutofit/>
        </a:bodyPr>
        <a:lstStyle/>
        <a:p>
          <a:pPr marL="114300" lvl="1" indent="-114300" algn="l" defTabSz="577850">
            <a:lnSpc>
              <a:spcPct val="150000"/>
            </a:lnSpc>
            <a:spcBef>
              <a:spcPct val="0"/>
            </a:spcBef>
            <a:spcAft>
              <a:spcPct val="15000"/>
            </a:spcAft>
            <a:buChar char="•"/>
          </a:pPr>
          <a:r>
            <a:rPr lang="en-GB" sz="1300" kern="1200" dirty="0">
              <a:solidFill>
                <a:schemeClr val="tx1"/>
              </a:solidFill>
            </a:rPr>
            <a:t>Maintain focus on health, safety and environment during this and future years operations; </a:t>
          </a:r>
        </a:p>
        <a:p>
          <a:pPr marL="114300" lvl="1" indent="-114300" algn="l" defTabSz="577850">
            <a:lnSpc>
              <a:spcPct val="150000"/>
            </a:lnSpc>
            <a:spcBef>
              <a:spcPct val="0"/>
            </a:spcBef>
            <a:spcAft>
              <a:spcPct val="15000"/>
            </a:spcAft>
            <a:buChar char="•"/>
          </a:pPr>
          <a:r>
            <a:rPr lang="en-GB" sz="1300" kern="1200" dirty="0">
              <a:solidFill>
                <a:schemeClr val="tx1"/>
              </a:solidFill>
            </a:rPr>
            <a:t>Maintain high availability performance;  </a:t>
          </a:r>
        </a:p>
        <a:p>
          <a:pPr marL="114300" lvl="1" indent="-114300" algn="l" defTabSz="577850">
            <a:lnSpc>
              <a:spcPct val="150000"/>
            </a:lnSpc>
            <a:spcBef>
              <a:spcPct val="0"/>
            </a:spcBef>
            <a:spcAft>
              <a:spcPct val="15000"/>
            </a:spcAft>
            <a:buChar char="•"/>
          </a:pPr>
          <a:r>
            <a:rPr lang="en-GB" sz="1300" kern="1200" dirty="0">
              <a:solidFill>
                <a:schemeClr val="tx1"/>
              </a:solidFill>
            </a:rPr>
            <a:t>Continue to apply Good Industry Practice and maintain close working relationships with the O&amp;M contractor; </a:t>
          </a:r>
        </a:p>
        <a:p>
          <a:pPr marL="114300" lvl="1" indent="-114300" algn="l" defTabSz="577850">
            <a:lnSpc>
              <a:spcPct val="150000"/>
            </a:lnSpc>
            <a:spcBef>
              <a:spcPct val="0"/>
            </a:spcBef>
            <a:spcAft>
              <a:spcPct val="15000"/>
            </a:spcAft>
            <a:buChar char="•"/>
          </a:pPr>
          <a:r>
            <a:rPr lang="en-GB" sz="1300" kern="1200" dirty="0">
              <a:solidFill>
                <a:schemeClr val="tx1"/>
              </a:solidFill>
            </a:rPr>
            <a:t>Plan for a maintenance outage for Circuit 2 in 2026;</a:t>
          </a:r>
        </a:p>
        <a:p>
          <a:pPr marL="114300" lvl="1" indent="-114300" algn="l" defTabSz="577850">
            <a:lnSpc>
              <a:spcPct val="150000"/>
            </a:lnSpc>
            <a:spcBef>
              <a:spcPct val="0"/>
            </a:spcBef>
            <a:spcAft>
              <a:spcPct val="15000"/>
            </a:spcAft>
            <a:buChar char="•"/>
          </a:pPr>
          <a:r>
            <a:rPr lang="en-GB" sz="1300" i="0" kern="1200" dirty="0"/>
            <a:t>WoDS has submitted a revised Decommissioning Programme to DESNZ having reached the mid-term point of the current</a:t>
          </a:r>
          <a:r>
            <a:rPr lang="en-GB" sz="1300" i="0" strike="noStrike" kern="1200" baseline="0" dirty="0"/>
            <a:t> revenue entitlement period as defined in the offshore electricity transmission licence issued to WoDS</a:t>
          </a:r>
          <a:r>
            <a:rPr lang="en-GB" sz="1300" i="0" kern="1200" dirty="0"/>
            <a:t>. </a:t>
          </a:r>
          <a:r>
            <a:rPr lang="en-GB" sz="1300" i="0" strike="noStrike" kern="1200" baseline="0" dirty="0"/>
            <a:t>R</a:t>
          </a:r>
          <a:r>
            <a:rPr lang="en-GB" sz="1300" i="0" kern="1200" dirty="0"/>
            <a:t>eserving for the decommissioning of </a:t>
          </a:r>
          <a:r>
            <a:rPr lang="en-GB" sz="1300" i="0" strike="noStrike" kern="1200" baseline="0" dirty="0"/>
            <a:t>the OFTO’s assets commenced on 20 August 2025 consistent with the current decommissioning plan</a:t>
          </a:r>
          <a:r>
            <a:rPr lang="en-GB" sz="1300" i="0" kern="1200" dirty="0"/>
            <a:t>. Reserving will be amended as appropriate when any revised decommissioning plan is agreed with DESNZ.  </a:t>
          </a:r>
        </a:p>
      </dsp:txBody>
      <dsp:txXfrm>
        <a:off x="0" y="378893"/>
        <a:ext cx="8281003" cy="4167707"/>
      </dsp:txXfrm>
    </dsp:sp>
    <dsp:sp modelId="{C908D849-28DC-41A1-B216-E0C49C1C4731}">
      <dsp:nvSpPr>
        <dsp:cNvPr id="0" name=""/>
        <dsp:cNvSpPr/>
      </dsp:nvSpPr>
      <dsp:spPr>
        <a:xfrm>
          <a:off x="414050" y="93506"/>
          <a:ext cx="579670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102" tIns="0" rIns="219102" bIns="0" numCol="1" spcCol="1270" anchor="ctr" anchorCtr="0">
          <a:noAutofit/>
        </a:bodyPr>
        <a:lstStyle/>
        <a:p>
          <a:pPr marL="0" lvl="0" indent="0" algn="l" defTabSz="577850">
            <a:lnSpc>
              <a:spcPct val="90000"/>
            </a:lnSpc>
            <a:spcBef>
              <a:spcPct val="0"/>
            </a:spcBef>
            <a:spcAft>
              <a:spcPct val="35000"/>
            </a:spcAft>
            <a:buNone/>
          </a:pPr>
          <a:r>
            <a:rPr lang="en-GB" sz="1300" kern="1200" dirty="0"/>
            <a:t>Key operational priorities for the next 12 months:</a:t>
          </a:r>
        </a:p>
      </dsp:txBody>
      <dsp:txXfrm>
        <a:off x="432784" y="112240"/>
        <a:ext cx="575923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6586" cy="501175"/>
          </a:xfrm>
          <a:prstGeom prst="rect">
            <a:avLst/>
          </a:prstGeom>
        </p:spPr>
        <p:txBody>
          <a:bodyPr vert="horz" lIns="91838" tIns="45918" rIns="91838" bIns="45918" rtlCol="0"/>
          <a:lstStyle>
            <a:lvl1pPr algn="l" fontAlgn="auto">
              <a:spcBef>
                <a:spcPts val="0"/>
              </a:spcBef>
              <a:spcAft>
                <a:spcPts val="0"/>
              </a:spcAft>
              <a:defRPr sz="1200" dirty="0">
                <a:latin typeface="+mn-lt"/>
                <a:cs typeface="+mn-cs"/>
              </a:defRPr>
            </a:lvl1pPr>
          </a:lstStyle>
          <a:p>
            <a:pPr>
              <a:defRPr/>
            </a:pPr>
            <a:endParaRPr lang="en-GB" dirty="0"/>
          </a:p>
        </p:txBody>
      </p:sp>
      <p:sp>
        <p:nvSpPr>
          <p:cNvPr id="3" name="Date Placeholder 2"/>
          <p:cNvSpPr>
            <a:spLocks noGrp="1"/>
          </p:cNvSpPr>
          <p:nvPr>
            <p:ph type="dt" idx="1"/>
          </p:nvPr>
        </p:nvSpPr>
        <p:spPr>
          <a:xfrm>
            <a:off x="3901543" y="3"/>
            <a:ext cx="2986585" cy="501175"/>
          </a:xfrm>
          <a:prstGeom prst="rect">
            <a:avLst/>
          </a:prstGeom>
        </p:spPr>
        <p:txBody>
          <a:bodyPr vert="horz" lIns="91838" tIns="45918" rIns="91838" bIns="45918" rtlCol="0"/>
          <a:lstStyle>
            <a:lvl1pPr algn="r" fontAlgn="auto">
              <a:spcBef>
                <a:spcPts val="0"/>
              </a:spcBef>
              <a:spcAft>
                <a:spcPts val="0"/>
              </a:spcAft>
              <a:defRPr sz="1200" smtClean="0">
                <a:latin typeface="+mn-lt"/>
                <a:cs typeface="+mn-cs"/>
              </a:defRPr>
            </a:lvl1pPr>
          </a:lstStyle>
          <a:p>
            <a:pPr>
              <a:defRPr/>
            </a:pPr>
            <a:fld id="{24AE3CAB-CEC1-4B8F-9DE4-1414D9100FC5}" type="datetimeFigureOut">
              <a:rPr lang="en-GB"/>
              <a:pPr>
                <a:defRPr/>
              </a:pPr>
              <a:t>01/09/2025</a:t>
            </a:fld>
            <a:endParaRPr lang="en-GB" dirty="0"/>
          </a:p>
        </p:txBody>
      </p:sp>
      <p:sp>
        <p:nvSpPr>
          <p:cNvPr id="4" name="Slide Image Placeholder 3"/>
          <p:cNvSpPr>
            <a:spLocks noGrp="1" noRot="1" noChangeAspect="1"/>
          </p:cNvSpPr>
          <p:nvPr>
            <p:ph type="sldImg" idx="2"/>
          </p:nvPr>
        </p:nvSpPr>
        <p:spPr>
          <a:xfrm>
            <a:off x="938213" y="752475"/>
            <a:ext cx="5013325" cy="3759200"/>
          </a:xfrm>
          <a:prstGeom prst="rect">
            <a:avLst/>
          </a:prstGeom>
          <a:noFill/>
          <a:ln w="12700">
            <a:solidFill>
              <a:prstClr val="black"/>
            </a:solidFill>
          </a:ln>
        </p:spPr>
        <p:txBody>
          <a:bodyPr vert="horz" lIns="91838" tIns="45918" rIns="91838" bIns="45918" rtlCol="0" anchor="ctr"/>
          <a:lstStyle/>
          <a:p>
            <a:pPr lvl="0"/>
            <a:endParaRPr lang="en-GB" noProof="0" dirty="0"/>
          </a:p>
        </p:txBody>
      </p:sp>
      <p:sp>
        <p:nvSpPr>
          <p:cNvPr id="5" name="Notes Placeholder 4"/>
          <p:cNvSpPr>
            <a:spLocks noGrp="1"/>
          </p:cNvSpPr>
          <p:nvPr>
            <p:ph type="body" sz="quarter" idx="3"/>
          </p:nvPr>
        </p:nvSpPr>
        <p:spPr>
          <a:xfrm>
            <a:off x="689465" y="4760358"/>
            <a:ext cx="5510826" cy="4510576"/>
          </a:xfrm>
          <a:prstGeom prst="rect">
            <a:avLst/>
          </a:prstGeom>
        </p:spPr>
        <p:txBody>
          <a:bodyPr vert="horz" lIns="91838" tIns="45918" rIns="91838" bIns="4591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519104"/>
            <a:ext cx="2986586" cy="501174"/>
          </a:xfrm>
          <a:prstGeom prst="rect">
            <a:avLst/>
          </a:prstGeom>
        </p:spPr>
        <p:txBody>
          <a:bodyPr vert="horz" lIns="91838" tIns="45918" rIns="91838" bIns="45918" rtlCol="0" anchor="b"/>
          <a:lstStyle>
            <a:lvl1pPr algn="l" fontAlgn="auto">
              <a:spcBef>
                <a:spcPts val="0"/>
              </a:spcBef>
              <a:spcAft>
                <a:spcPts val="0"/>
              </a:spcAft>
              <a:defRPr sz="1200" dirty="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901543" y="9519104"/>
            <a:ext cx="2986585" cy="501174"/>
          </a:xfrm>
          <a:prstGeom prst="rect">
            <a:avLst/>
          </a:prstGeom>
        </p:spPr>
        <p:txBody>
          <a:bodyPr vert="horz" lIns="91838" tIns="45918" rIns="91838" bIns="45918" rtlCol="0" anchor="b"/>
          <a:lstStyle>
            <a:lvl1pPr algn="r" fontAlgn="auto">
              <a:spcBef>
                <a:spcPts val="0"/>
              </a:spcBef>
              <a:spcAft>
                <a:spcPts val="0"/>
              </a:spcAft>
              <a:defRPr sz="1200" smtClean="0">
                <a:latin typeface="+mn-lt"/>
                <a:cs typeface="+mn-cs"/>
              </a:defRPr>
            </a:lvl1pPr>
          </a:lstStyle>
          <a:p>
            <a:pPr>
              <a:defRPr/>
            </a:pPr>
            <a:fld id="{5D2A8CF9-3F41-4A5E-831F-FA01CB61A940}" type="slidenum">
              <a:rPr lang="en-GB"/>
              <a:pPr>
                <a:defRPr/>
              </a:pPr>
              <a:t>‹#›</a:t>
            </a:fld>
            <a:endParaRPr lang="en-GB" dirty="0"/>
          </a:p>
        </p:txBody>
      </p:sp>
    </p:spTree>
    <p:extLst>
      <p:ext uri="{BB962C8B-B14F-4D97-AF65-F5344CB8AC3E}">
        <p14:creationId xmlns:p14="http://schemas.microsoft.com/office/powerpoint/2010/main" val="37334993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defTabSz="918067">
              <a:spcBef>
                <a:spcPct val="0"/>
              </a:spcBef>
            </a:pPr>
            <a:endParaRPr lang="en-GB"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0F334B-3C0A-42F1-8E66-D42492AD4110}" type="slidenum">
              <a:rPr lang="en-GB">
                <a:cs typeface="Arial" charset="0"/>
              </a:rPr>
              <a:pPr fontAlgn="base">
                <a:spcBef>
                  <a:spcPct val="0"/>
                </a:spcBef>
                <a:spcAft>
                  <a:spcPct val="0"/>
                </a:spcAft>
              </a:pPr>
              <a:t>5</a:t>
            </a:fld>
            <a:endParaRPr lang="en-GB"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defTabSz="918067">
              <a:spcBef>
                <a:spcPct val="0"/>
              </a:spcBef>
            </a:pPr>
            <a:endParaRPr lang="en-GB"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0F334B-3C0A-42F1-8E66-D42492AD4110}" type="slidenum">
              <a:rPr lang="en-GB">
                <a:cs typeface="Arial" charset="0"/>
              </a:rPr>
              <a:pPr fontAlgn="base">
                <a:spcBef>
                  <a:spcPct val="0"/>
                </a:spcBef>
                <a:spcAft>
                  <a:spcPct val="0"/>
                </a:spcAft>
              </a:pPr>
              <a:t>6</a:t>
            </a:fld>
            <a:endParaRPr lang="en-GB"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D2A8CF9-3F41-4A5E-831F-FA01CB61A940}" type="slidenum">
              <a:rPr lang="en-GB" smtClean="0"/>
              <a:pPr>
                <a:defRPr/>
              </a:pPr>
              <a:t>10</a:t>
            </a:fld>
            <a:endParaRPr lang="en-GB" dirty="0"/>
          </a:p>
        </p:txBody>
      </p:sp>
    </p:spTree>
    <p:extLst>
      <p:ext uri="{BB962C8B-B14F-4D97-AF65-F5344CB8AC3E}">
        <p14:creationId xmlns:p14="http://schemas.microsoft.com/office/powerpoint/2010/main" val="1511243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51"/>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6" name="Picture 3"/>
          <p:cNvPicPr>
            <a:picLocks noChangeAspect="1"/>
          </p:cNvPicPr>
          <p:nvPr userDrawn="1"/>
        </p:nvPicPr>
        <p:blipFill>
          <a:blip r:embed="rId3"/>
          <a:srcRect/>
          <a:stretch>
            <a:fillRect/>
          </a:stretch>
        </p:blipFill>
        <p:spPr bwMode="auto">
          <a:xfrm>
            <a:off x="442913" y="1568450"/>
            <a:ext cx="1555750" cy="492125"/>
          </a:xfrm>
          <a:prstGeom prst="rect">
            <a:avLst/>
          </a:prstGeom>
          <a:noFill/>
          <a:ln w="9525">
            <a:noFill/>
            <a:miter lim="800000"/>
            <a:headEnd/>
            <a:tailEnd/>
          </a:ln>
        </p:spPr>
      </p:pic>
      <p:sp>
        <p:nvSpPr>
          <p:cNvPr id="2" name="Title 1"/>
          <p:cNvSpPr>
            <a:spLocks noGrp="1"/>
          </p:cNvSpPr>
          <p:nvPr>
            <p:ph type="ctrTitle"/>
          </p:nvPr>
        </p:nvSpPr>
        <p:spPr>
          <a:xfrm>
            <a:off x="2441643" y="1448115"/>
            <a:ext cx="6264177" cy="463361"/>
          </a:xfrm>
        </p:spPr>
        <p:txBody>
          <a:bodyPr lIns="0" rIns="0" rtlCol="0">
            <a:noAutofit/>
          </a:bodyPr>
          <a:lstStyle>
            <a:lvl1pPr algn="r" defTabSz="914400" rtl="0" eaLnBrk="1" latinLnBrk="0" hangingPunct="1">
              <a:lnSpc>
                <a:spcPct val="90000"/>
              </a:lnSpc>
              <a:spcBef>
                <a:spcPct val="0"/>
              </a:spcBef>
              <a:buNone/>
              <a:defRPr lang="en-AU" sz="2600" kern="1200" dirty="0" smtClean="0">
                <a:solidFill>
                  <a:schemeClr val="tx1"/>
                </a:solidFill>
                <a:latin typeface="+mj-lt"/>
                <a:ea typeface="+mj-ea"/>
                <a:cs typeface="+mj-cs"/>
              </a:defRPr>
            </a:lvl1pPr>
          </a:lstStyle>
          <a:p>
            <a:r>
              <a:rPr lang="en-US" dirty="0"/>
              <a:t>Click to edit Master title style</a:t>
            </a:r>
            <a:endParaRPr lang="en-AU" dirty="0"/>
          </a:p>
        </p:txBody>
      </p:sp>
      <p:sp>
        <p:nvSpPr>
          <p:cNvPr id="3" name="Subtitle 2"/>
          <p:cNvSpPr>
            <a:spLocks noGrp="1"/>
          </p:cNvSpPr>
          <p:nvPr>
            <p:ph type="subTitle" idx="1"/>
          </p:nvPr>
        </p:nvSpPr>
        <p:spPr>
          <a:xfrm>
            <a:off x="2441643" y="1837310"/>
            <a:ext cx="6264177" cy="346339"/>
          </a:xfrm>
        </p:spPr>
        <p:txBody>
          <a:bodyPr lIns="0" rIns="0" rtlCol="0">
            <a:normAutofit/>
          </a:bodyPr>
          <a:lstStyle>
            <a:lvl1pPr marL="0" indent="0" algn="r" defTabSz="914400" rtl="0" eaLnBrk="1" latinLnBrk="0" hangingPunct="1">
              <a:lnSpc>
                <a:spcPct val="90000"/>
              </a:lnSpc>
              <a:spcBef>
                <a:spcPts val="0"/>
              </a:spcBef>
              <a:spcAft>
                <a:spcPts val="600"/>
              </a:spcAft>
              <a:buClr>
                <a:schemeClr val="accent2"/>
              </a:buClr>
              <a:buFont typeface="Wingdings" pitchFamily="2" charset="2"/>
              <a:buNone/>
              <a:tabLst/>
              <a:defRPr lang="en-AU" sz="1600" b="0" kern="1200" baseline="0" dirty="0" smtClean="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ACROSS no heading re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2668"/>
            <a:ext cx="73296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4"/>
          <p:cNvSpPr>
            <a:spLocks noGrp="1"/>
          </p:cNvSpPr>
          <p:nvPr>
            <p:ph type="body" sz="quarter" idx="12"/>
          </p:nvPr>
        </p:nvSpPr>
        <p:spPr>
          <a:xfrm>
            <a:off x="461963" y="1935882"/>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4782691"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7600"/>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ACROSS KM comb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4924"/>
            <a:ext cx="3942000" cy="2448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3816028"/>
            <a:ext cx="3942000" cy="244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4"/>
          <p:cNvSpPr>
            <a:spLocks noGrp="1"/>
          </p:cNvSpPr>
          <p:nvPr>
            <p:ph type="body" sz="quarter" idx="12"/>
          </p:nvPr>
        </p:nvSpPr>
        <p:spPr>
          <a:xfrm>
            <a:off x="4782691" y="1247775"/>
            <a:ext cx="3942000" cy="367267"/>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dirty="0"/>
              <a:t>Click to edit Master text styles</a:t>
            </a:r>
          </a:p>
        </p:txBody>
      </p:sp>
      <p:sp>
        <p:nvSpPr>
          <p:cNvPr id="17" name="Content Placeholder 16"/>
          <p:cNvSpPr>
            <a:spLocks noGrp="1"/>
          </p:cNvSpPr>
          <p:nvPr>
            <p:ph sz="quarter" idx="13"/>
          </p:nvPr>
        </p:nvSpPr>
        <p:spPr>
          <a:xfrm>
            <a:off x="4782691" y="1619250"/>
            <a:ext cx="3942000" cy="4648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7600"/>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2668"/>
            <a:ext cx="73296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4" y="2295527"/>
            <a:ext cx="2512799" cy="39719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4"/>
          <p:cNvSpPr>
            <a:spLocks noGrp="1"/>
          </p:cNvSpPr>
          <p:nvPr>
            <p:ph type="body" sz="quarter" idx="12"/>
          </p:nvPr>
        </p:nvSpPr>
        <p:spPr>
          <a:xfrm>
            <a:off x="3337719"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3337720" y="2295525"/>
            <a:ext cx="25128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ext Placeholder 9"/>
          <p:cNvSpPr>
            <a:spLocks noGrp="1"/>
          </p:cNvSpPr>
          <p:nvPr>
            <p:ph type="body" sz="quarter" idx="14"/>
          </p:nvPr>
        </p:nvSpPr>
        <p:spPr>
          <a:xfrm>
            <a:off x="6213475"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2" name="Content Placeholder 11"/>
          <p:cNvSpPr>
            <a:spLocks noGrp="1"/>
          </p:cNvSpPr>
          <p:nvPr>
            <p:ph sz="quarter" idx="15"/>
          </p:nvPr>
        </p:nvSpPr>
        <p:spPr>
          <a:xfrm>
            <a:off x="6213477" y="2295527"/>
            <a:ext cx="2512799" cy="39719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6" name="Text Placeholder 15"/>
          <p:cNvSpPr>
            <a:spLocks noGrp="1"/>
          </p:cNvSpPr>
          <p:nvPr>
            <p:ph type="body" sz="quarter" idx="16"/>
          </p:nvPr>
        </p:nvSpPr>
        <p:spPr>
          <a:xfrm>
            <a:off x="461963"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20" name="Text Placeholder 19"/>
          <p:cNvSpPr>
            <a:spLocks noGrp="1"/>
          </p:cNvSpPr>
          <p:nvPr>
            <p:ph type="body" sz="quarter" idx="17"/>
          </p:nvPr>
        </p:nvSpPr>
        <p:spPr>
          <a:xfrm>
            <a:off x="468000" y="6265887"/>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ACROSS no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6860"/>
            <a:ext cx="73296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4" y="2008800"/>
            <a:ext cx="2512799" cy="42588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5" name="Text Placeholder 14"/>
          <p:cNvSpPr>
            <a:spLocks noGrp="1"/>
          </p:cNvSpPr>
          <p:nvPr>
            <p:ph type="body" sz="quarter" idx="12"/>
          </p:nvPr>
        </p:nvSpPr>
        <p:spPr>
          <a:xfrm>
            <a:off x="3337719"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3337720" y="2295525"/>
            <a:ext cx="25128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ext Placeholder 9"/>
          <p:cNvSpPr>
            <a:spLocks noGrp="1"/>
          </p:cNvSpPr>
          <p:nvPr>
            <p:ph type="body" sz="quarter" idx="14"/>
          </p:nvPr>
        </p:nvSpPr>
        <p:spPr>
          <a:xfrm>
            <a:off x="6213475"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2" name="Content Placeholder 11"/>
          <p:cNvSpPr>
            <a:spLocks noGrp="1"/>
          </p:cNvSpPr>
          <p:nvPr>
            <p:ph sz="quarter" idx="15"/>
          </p:nvPr>
        </p:nvSpPr>
        <p:spPr>
          <a:xfrm>
            <a:off x="6213477" y="2295527"/>
            <a:ext cx="2512799" cy="39719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19"/>
          <p:cNvSpPr>
            <a:spLocks noGrp="1"/>
          </p:cNvSpPr>
          <p:nvPr>
            <p:ph type="body" sz="quarter" idx="17"/>
          </p:nvPr>
        </p:nvSpPr>
        <p:spPr>
          <a:xfrm>
            <a:off x="468000" y="6265887"/>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6860"/>
            <a:ext cx="73296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5" name="Text Placeholder 14"/>
          <p:cNvSpPr>
            <a:spLocks noGrp="1"/>
          </p:cNvSpPr>
          <p:nvPr>
            <p:ph type="body" sz="quarter" idx="12"/>
          </p:nvPr>
        </p:nvSpPr>
        <p:spPr>
          <a:xfrm>
            <a:off x="466725" y="1935882"/>
            <a:ext cx="826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dirty="0"/>
              <a:t>Click to edit Master text styles</a:t>
            </a:r>
          </a:p>
        </p:txBody>
      </p:sp>
      <p:sp>
        <p:nvSpPr>
          <p:cNvPr id="20" name="Text Placeholder 19"/>
          <p:cNvSpPr>
            <a:spLocks noGrp="1"/>
          </p:cNvSpPr>
          <p:nvPr>
            <p:ph type="body" sz="quarter" idx="17"/>
          </p:nvPr>
        </p:nvSpPr>
        <p:spPr>
          <a:xfrm>
            <a:off x="468000" y="6267600"/>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out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2668"/>
            <a:ext cx="73296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20" name="Text Placeholder 19"/>
          <p:cNvSpPr>
            <a:spLocks noGrp="1"/>
          </p:cNvSpPr>
          <p:nvPr>
            <p:ph type="body" sz="quarter" idx="17"/>
          </p:nvPr>
        </p:nvSpPr>
        <p:spPr>
          <a:xfrm>
            <a:off x="468000" y="6267600"/>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icker with pointer">
    <p:spTree>
      <p:nvGrpSpPr>
        <p:cNvPr id="1" name=""/>
        <p:cNvGrpSpPr/>
        <p:nvPr/>
      </p:nvGrpSpPr>
      <p:grpSpPr>
        <a:xfrm>
          <a:off x="0" y="0"/>
          <a:ext cx="0" cy="0"/>
          <a:chOff x="0" y="0"/>
          <a:chExt cx="0" cy="0"/>
        </a:xfrm>
      </p:grpSpPr>
      <p:sp>
        <p:nvSpPr>
          <p:cNvPr id="2" name="Title 1"/>
          <p:cNvSpPr>
            <a:spLocks noGrp="1"/>
          </p:cNvSpPr>
          <p:nvPr>
            <p:ph type="title"/>
          </p:nvPr>
        </p:nvSpPr>
        <p:spPr>
          <a:xfrm>
            <a:off x="466725" y="2535767"/>
            <a:ext cx="8267700" cy="1270000"/>
          </a:xfrm>
        </p:spPr>
        <p:txBody>
          <a:bodyPr/>
          <a:lstStyle>
            <a:lvl1pPr algn="ctr">
              <a:defRPr sz="4400">
                <a:solidFill>
                  <a:schemeClr val="accent2"/>
                </a:solidFill>
              </a:defRPr>
            </a:lvl1pPr>
          </a:lstStyle>
          <a:p>
            <a:r>
              <a:rPr lang="en-US" dirty="0"/>
              <a:t>Click to edit Master title style</a:t>
            </a:r>
            <a:endParaRPr lang="en-AU"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ACROSS no KM">
    <p:spTree>
      <p:nvGrpSpPr>
        <p:cNvPr id="1" name=""/>
        <p:cNvGrpSpPr/>
        <p:nvPr/>
      </p:nvGrpSpPr>
      <p:grpSpPr>
        <a:xfrm>
          <a:off x="0" y="0"/>
          <a:ext cx="0" cy="0"/>
          <a:chOff x="0" y="0"/>
          <a:chExt cx="0" cy="0"/>
        </a:xfrm>
      </p:grpSpPr>
      <p:grpSp>
        <p:nvGrpSpPr>
          <p:cNvPr id="6" name="Group 8"/>
          <p:cNvGrpSpPr>
            <a:grpSpLocks/>
          </p:cNvGrpSpPr>
          <p:nvPr userDrawn="1"/>
        </p:nvGrpSpPr>
        <p:grpSpPr bwMode="auto">
          <a:xfrm>
            <a:off x="8801100" y="6227763"/>
            <a:ext cx="252413" cy="738187"/>
            <a:chOff x="8800895" y="6218392"/>
            <a:chExt cx="252000" cy="738664"/>
          </a:xfrm>
        </p:grpSpPr>
        <p:sp>
          <p:nvSpPr>
            <p:cNvPr id="7" name="Teardrop 6"/>
            <p:cNvSpPr/>
            <p:nvPr userDrawn="1"/>
          </p:nvSpPr>
          <p:spPr>
            <a:xfrm flipH="1" flipV="1">
              <a:off x="8800895" y="6272402"/>
              <a:ext cx="252000" cy="25098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8" name="TextBox 7"/>
            <p:cNvSpPr txBox="1"/>
            <p:nvPr userDrawn="1"/>
          </p:nvSpPr>
          <p:spPr>
            <a:xfrm>
              <a:off x="8819914" y="6218392"/>
              <a:ext cx="179094"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18" name="Content Placeholder 17"/>
          <p:cNvSpPr>
            <a:spLocks noGrp="1"/>
          </p:cNvSpPr>
          <p:nvPr>
            <p:ph sz="quarter" idx="11"/>
          </p:nvPr>
        </p:nvSpPr>
        <p:spPr>
          <a:xfrm>
            <a:off x="466725" y="1609725"/>
            <a:ext cx="8262000" cy="465772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0" name="Text Placeholder 19"/>
          <p:cNvSpPr>
            <a:spLocks noGrp="1"/>
          </p:cNvSpPr>
          <p:nvPr>
            <p:ph type="body" sz="quarter" idx="12"/>
          </p:nvPr>
        </p:nvSpPr>
        <p:spPr>
          <a:xfrm>
            <a:off x="466725" y="1247775"/>
            <a:ext cx="8262000" cy="361950"/>
          </a:xfrm>
        </p:spPr>
        <p:txBody>
          <a:bodyPr rIns="0" rtlCol="0" anchor="b">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lvl="0"/>
            <a:r>
              <a:rPr lang="en-US" noProof="0" dirty="0"/>
              <a:t>Click to edit Master text styles</a:t>
            </a:r>
          </a:p>
        </p:txBody>
      </p:sp>
      <p:sp>
        <p:nvSpPr>
          <p:cNvPr id="22" name="Text Placeholder 21"/>
          <p:cNvSpPr>
            <a:spLocks noGrp="1"/>
          </p:cNvSpPr>
          <p:nvPr>
            <p:ph type="body" sz="quarter" idx="13"/>
          </p:nvPr>
        </p:nvSpPr>
        <p:spPr>
          <a:xfrm>
            <a:off x="466725" y="6268508"/>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ACROSS no KM">
    <p:spTree>
      <p:nvGrpSpPr>
        <p:cNvPr id="1" name=""/>
        <p:cNvGrpSpPr/>
        <p:nvPr/>
      </p:nvGrpSpPr>
      <p:grpSpPr>
        <a:xfrm>
          <a:off x="0" y="0"/>
          <a:ext cx="0" cy="0"/>
          <a:chOff x="0" y="0"/>
          <a:chExt cx="0" cy="0"/>
        </a:xfrm>
      </p:grpSpPr>
      <p:grpSp>
        <p:nvGrpSpPr>
          <p:cNvPr id="8" name="Group 12"/>
          <p:cNvGrpSpPr>
            <a:grpSpLocks/>
          </p:cNvGrpSpPr>
          <p:nvPr userDrawn="1"/>
        </p:nvGrpSpPr>
        <p:grpSpPr bwMode="auto">
          <a:xfrm>
            <a:off x="8801100" y="6227763"/>
            <a:ext cx="252413" cy="738187"/>
            <a:chOff x="8800895" y="6227917"/>
            <a:chExt cx="252000" cy="738664"/>
          </a:xfrm>
        </p:grpSpPr>
        <p:sp>
          <p:nvSpPr>
            <p:cNvPr id="11" name="Teardrop 10"/>
            <p:cNvSpPr/>
            <p:nvPr userDrawn="1"/>
          </p:nvSpPr>
          <p:spPr>
            <a:xfrm flipH="1" flipV="1">
              <a:off x="8800895" y="6281927"/>
              <a:ext cx="252000" cy="25098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2" name="TextBox 11"/>
            <p:cNvSpPr txBox="1"/>
            <p:nvPr userDrawn="1"/>
          </p:nvSpPr>
          <p:spPr>
            <a:xfrm>
              <a:off x="8819914" y="6227917"/>
              <a:ext cx="179094"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18" name="Content Placeholder 17"/>
          <p:cNvSpPr>
            <a:spLocks noGrp="1"/>
          </p:cNvSpPr>
          <p:nvPr>
            <p:ph sz="quarter" idx="11"/>
          </p:nvPr>
        </p:nvSpPr>
        <p:spPr>
          <a:xfrm>
            <a:off x="466725" y="1609725"/>
            <a:ext cx="393840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19"/>
          <p:cNvSpPr>
            <a:spLocks noGrp="1"/>
          </p:cNvSpPr>
          <p:nvPr>
            <p:ph type="body" sz="quarter" idx="12"/>
          </p:nvPr>
        </p:nvSpPr>
        <p:spPr>
          <a:xfrm>
            <a:off x="466725" y="1249710"/>
            <a:ext cx="3938400" cy="360000"/>
          </a:xfrm>
        </p:spPr>
        <p:txBody>
          <a:bodyPr rIns="0" rtlCol="0" anchor="b">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lvl="0"/>
            <a:r>
              <a:rPr lang="en-US" noProof="0"/>
              <a:t>Click to edit Master text styles</a:t>
            </a:r>
          </a:p>
        </p:txBody>
      </p:sp>
      <p:sp>
        <p:nvSpPr>
          <p:cNvPr id="22" name="Text Placeholder 21"/>
          <p:cNvSpPr>
            <a:spLocks noGrp="1"/>
          </p:cNvSpPr>
          <p:nvPr>
            <p:ph type="body" sz="quarter" idx="13"/>
          </p:nvPr>
        </p:nvSpPr>
        <p:spPr>
          <a:xfrm>
            <a:off x="466725" y="6267449"/>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
        <p:nvSpPr>
          <p:cNvPr id="9" name="Content Placeholder 17"/>
          <p:cNvSpPr>
            <a:spLocks noGrp="1"/>
          </p:cNvSpPr>
          <p:nvPr>
            <p:ph sz="quarter" idx="14"/>
          </p:nvPr>
        </p:nvSpPr>
        <p:spPr>
          <a:xfrm>
            <a:off x="4785450" y="1609725"/>
            <a:ext cx="393945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ext Placeholder 19"/>
          <p:cNvSpPr>
            <a:spLocks noGrp="1"/>
          </p:cNvSpPr>
          <p:nvPr>
            <p:ph type="body" sz="quarter" idx="15"/>
          </p:nvPr>
        </p:nvSpPr>
        <p:spPr>
          <a:xfrm>
            <a:off x="4785450" y="1249710"/>
            <a:ext cx="3939450" cy="360000"/>
          </a:xfrm>
        </p:spPr>
        <p:txBody>
          <a:bodyPr rIns="0" rtlCol="0" anchor="b">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ACROSS no KM">
    <p:spTree>
      <p:nvGrpSpPr>
        <p:cNvPr id="1" name=""/>
        <p:cNvGrpSpPr/>
        <p:nvPr/>
      </p:nvGrpSpPr>
      <p:grpSpPr>
        <a:xfrm>
          <a:off x="0" y="0"/>
          <a:ext cx="0" cy="0"/>
          <a:chOff x="0" y="0"/>
          <a:chExt cx="0" cy="0"/>
        </a:xfrm>
      </p:grpSpPr>
      <p:grpSp>
        <p:nvGrpSpPr>
          <p:cNvPr id="7" name="Group 12"/>
          <p:cNvGrpSpPr>
            <a:grpSpLocks/>
          </p:cNvGrpSpPr>
          <p:nvPr userDrawn="1"/>
        </p:nvGrpSpPr>
        <p:grpSpPr bwMode="auto">
          <a:xfrm>
            <a:off x="8801100" y="6227763"/>
            <a:ext cx="252413" cy="738187"/>
            <a:chOff x="8800895" y="6227917"/>
            <a:chExt cx="252000" cy="738664"/>
          </a:xfrm>
        </p:grpSpPr>
        <p:sp>
          <p:nvSpPr>
            <p:cNvPr id="8" name="Teardrop 13"/>
            <p:cNvSpPr/>
            <p:nvPr userDrawn="1"/>
          </p:nvSpPr>
          <p:spPr>
            <a:xfrm flipH="1" flipV="1">
              <a:off x="8800895" y="6281927"/>
              <a:ext cx="252000" cy="25098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1" name="TextBox 14"/>
            <p:cNvSpPr txBox="1"/>
            <p:nvPr userDrawn="1"/>
          </p:nvSpPr>
          <p:spPr>
            <a:xfrm>
              <a:off x="8819914" y="6227917"/>
              <a:ext cx="179094"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18" name="Content Placeholder 17"/>
          <p:cNvSpPr>
            <a:spLocks noGrp="1"/>
          </p:cNvSpPr>
          <p:nvPr>
            <p:ph sz="quarter" idx="11"/>
          </p:nvPr>
        </p:nvSpPr>
        <p:spPr>
          <a:xfrm>
            <a:off x="466725" y="1609726"/>
            <a:ext cx="2178000" cy="4657724"/>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2" name="Text Placeholder 21"/>
          <p:cNvSpPr>
            <a:spLocks noGrp="1"/>
          </p:cNvSpPr>
          <p:nvPr>
            <p:ph type="body" sz="quarter" idx="13"/>
          </p:nvPr>
        </p:nvSpPr>
        <p:spPr>
          <a:xfrm>
            <a:off x="466725" y="6267449"/>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
        <p:nvSpPr>
          <p:cNvPr id="9" name="Content Placeholder 17"/>
          <p:cNvSpPr>
            <a:spLocks noGrp="1"/>
          </p:cNvSpPr>
          <p:nvPr>
            <p:ph sz="quarter" idx="14"/>
          </p:nvPr>
        </p:nvSpPr>
        <p:spPr>
          <a:xfrm>
            <a:off x="2795925" y="1609726"/>
            <a:ext cx="5932800" cy="4657724"/>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ext Placeholder 19"/>
          <p:cNvSpPr>
            <a:spLocks noGrp="1"/>
          </p:cNvSpPr>
          <p:nvPr>
            <p:ph type="body" sz="quarter" idx="15"/>
          </p:nvPr>
        </p:nvSpPr>
        <p:spPr>
          <a:xfrm>
            <a:off x="2795925" y="1247775"/>
            <a:ext cx="5932800" cy="361950"/>
          </a:xfrm>
        </p:spPr>
        <p:txBody>
          <a:bodyPr rIns="0" rtlCol="0" anchor="b">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lvl="0"/>
            <a:r>
              <a:rPr lang="en-US" noProof="0" dirty="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able of contents">
    <p:spTree>
      <p:nvGrpSpPr>
        <p:cNvPr id="1" name=""/>
        <p:cNvGrpSpPr/>
        <p:nvPr/>
      </p:nvGrpSpPr>
      <p:grpSpPr>
        <a:xfrm>
          <a:off x="0" y="0"/>
          <a:ext cx="0" cy="0"/>
          <a:chOff x="0" y="0"/>
          <a:chExt cx="0" cy="0"/>
        </a:xfrm>
      </p:grpSpPr>
      <p:graphicFrame>
        <p:nvGraphicFramePr>
          <p:cNvPr id="2" name="Group 80"/>
          <p:cNvGraphicFramePr>
            <a:graphicFrameLocks noGrp="1"/>
          </p:cNvGraphicFramePr>
          <p:nvPr/>
        </p:nvGraphicFramePr>
        <p:xfrm>
          <a:off x="5448300" y="1822450"/>
          <a:ext cx="3152773" cy="520950"/>
        </p:xfrm>
        <a:graphic>
          <a:graphicData uri="http://schemas.openxmlformats.org/drawingml/2006/table">
            <a:tbl>
              <a:tblPr/>
              <a:tblGrid>
                <a:gridCol w="238444">
                  <a:extLst>
                    <a:ext uri="{9D8B030D-6E8A-4147-A177-3AD203B41FA5}">
                      <a16:colId xmlns:a16="http://schemas.microsoft.com/office/drawing/2014/main" val="20000"/>
                    </a:ext>
                  </a:extLst>
                </a:gridCol>
                <a:gridCol w="2649390">
                  <a:extLst>
                    <a:ext uri="{9D8B030D-6E8A-4147-A177-3AD203B41FA5}">
                      <a16:colId xmlns:a16="http://schemas.microsoft.com/office/drawing/2014/main" val="20001"/>
                    </a:ext>
                  </a:extLst>
                </a:gridCol>
                <a:gridCol w="264939">
                  <a:extLst>
                    <a:ext uri="{9D8B030D-6E8A-4147-A177-3AD203B41FA5}">
                      <a16:colId xmlns:a16="http://schemas.microsoft.com/office/drawing/2014/main" val="20002"/>
                    </a:ext>
                  </a:extLst>
                </a:gridCol>
              </a:tblGrid>
              <a:tr h="260475">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pitchFamily="34" charset="0"/>
                        <a:buNone/>
                        <a:tabLst/>
                      </a:pPr>
                      <a:r>
                        <a:rPr kumimoji="0" lang="en-AU" sz="1200" b="1" i="0" u="none" strike="noStrike" cap="none" normalizeH="0" baseline="0" dirty="0">
                          <a:ln>
                            <a:noFill/>
                          </a:ln>
                          <a:solidFill>
                            <a:schemeClr val="tx1"/>
                          </a:solidFill>
                          <a:effectLst/>
                          <a:latin typeface="+mn-lt"/>
                          <a:cs typeface="Arial" charset="0"/>
                        </a:rPr>
                        <a:t>01</a:t>
                      </a:r>
                    </a:p>
                  </a:txBody>
                  <a:tcPr marL="0" marR="16615" marT="18000" marB="18000" anchor="b" horzOverflow="overflow">
                    <a:lnL>
                      <a:noFill/>
                    </a:lnL>
                    <a:lnR>
                      <a:noFill/>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0" algn="l" defTabSz="914400" rtl="0" eaLnBrk="1" fontAlgn="base" latinLnBrk="0" hangingPunct="1">
                        <a:lnSpc>
                          <a:spcPct val="100000"/>
                        </a:lnSpc>
                        <a:spcBef>
                          <a:spcPct val="0"/>
                        </a:spcBef>
                        <a:spcAft>
                          <a:spcPct val="50000"/>
                        </a:spcAft>
                        <a:buClr>
                          <a:srgbClr val="0067B1"/>
                        </a:buClr>
                        <a:buSzPct val="120000"/>
                        <a:buFont typeface="HelveticaNeue LT 45 Lt" pitchFamily="34" charset="0"/>
                        <a:buNone/>
                        <a:tabLst/>
                      </a:pPr>
                      <a:r>
                        <a:rPr kumimoji="0" lang="en-AU" sz="1200" b="0" i="0" u="none" strike="noStrike" cap="none" normalizeH="0" baseline="0" dirty="0">
                          <a:ln>
                            <a:noFill/>
                          </a:ln>
                          <a:solidFill>
                            <a:schemeClr val="tx1"/>
                          </a:solidFill>
                          <a:effectLst/>
                          <a:latin typeface="+mn-lt"/>
                          <a:cs typeface="Arial" charset="0"/>
                        </a:rPr>
                        <a:t>Divider title goes here</a:t>
                      </a:r>
                    </a:p>
                  </a:txBody>
                  <a:tcPr marL="0" marR="16615" marT="18000" marB="18000" anchor="b" horzOverflow="overflow">
                    <a:lnL>
                      <a:noFill/>
                    </a:lnL>
                    <a:lnR>
                      <a:noFill/>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pitchFamily="34" charset="0"/>
                        <a:buNone/>
                        <a:tabLst/>
                      </a:pPr>
                      <a:r>
                        <a:rPr kumimoji="0" lang="en-AU" sz="1200" b="0" i="0" u="none" strike="noStrike" cap="none" normalizeH="0" baseline="0" dirty="0">
                          <a:ln>
                            <a:noFill/>
                          </a:ln>
                          <a:solidFill>
                            <a:schemeClr val="tx1"/>
                          </a:solidFill>
                          <a:effectLst/>
                          <a:latin typeface="+mn-lt"/>
                          <a:cs typeface="Arial" charset="0"/>
                        </a:rPr>
                        <a:t>3</a:t>
                      </a:r>
                    </a:p>
                  </a:txBody>
                  <a:tcPr marL="16615" marR="0" marT="18000" marB="18000" anchor="b" horzOverflow="overflow">
                    <a:lnL>
                      <a:noFill/>
                    </a:lnL>
                    <a:lnR>
                      <a:noFill/>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475">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pitchFamily="34" charset="0"/>
                        <a:buNone/>
                        <a:tabLst/>
                      </a:pPr>
                      <a:r>
                        <a:rPr kumimoji="0" lang="en-AU" sz="1200" b="1" i="0" u="none" strike="noStrike" cap="none" normalizeH="0" baseline="0" dirty="0">
                          <a:ln>
                            <a:noFill/>
                          </a:ln>
                          <a:solidFill>
                            <a:schemeClr val="tx1"/>
                          </a:solidFill>
                          <a:effectLst/>
                          <a:latin typeface="+mn-lt"/>
                          <a:cs typeface="Arial" charset="0"/>
                        </a:rPr>
                        <a:t>02</a:t>
                      </a:r>
                    </a:p>
                  </a:txBody>
                  <a:tcPr marL="0" marR="16615" marT="18000" marB="18000" anchor="b" horzOverflow="overflow">
                    <a:lnL>
                      <a:noFill/>
                    </a:lnL>
                    <a:lnR>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0" algn="l" defTabSz="914400" rtl="0" eaLnBrk="1" fontAlgn="base" latinLnBrk="0" hangingPunct="1">
                        <a:lnSpc>
                          <a:spcPct val="100000"/>
                        </a:lnSpc>
                        <a:spcBef>
                          <a:spcPct val="0"/>
                        </a:spcBef>
                        <a:spcAft>
                          <a:spcPct val="50000"/>
                        </a:spcAft>
                        <a:buClr>
                          <a:srgbClr val="0067B1"/>
                        </a:buClr>
                        <a:buSzPct val="120000"/>
                        <a:buFont typeface="HelveticaNeue LT 45 Lt" pitchFamily="34" charset="0"/>
                        <a:buNone/>
                        <a:tabLst/>
                      </a:pPr>
                      <a:r>
                        <a:rPr kumimoji="0" lang="en-AU" sz="1200" b="0" i="0" u="none" strike="noStrike" cap="none" normalizeH="0" baseline="0" dirty="0">
                          <a:ln>
                            <a:noFill/>
                          </a:ln>
                          <a:solidFill>
                            <a:schemeClr val="tx1"/>
                          </a:solidFill>
                          <a:effectLst/>
                          <a:latin typeface="+mn-lt"/>
                          <a:cs typeface="Arial" charset="0"/>
                        </a:rPr>
                        <a:t>Divider title goes here</a:t>
                      </a:r>
                    </a:p>
                  </a:txBody>
                  <a:tcPr marL="0" marR="16615" marT="18000" marB="18000" anchor="b" horzOverflow="overflow">
                    <a:lnL>
                      <a:noFill/>
                    </a:lnL>
                    <a:lnR>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pitchFamily="34" charset="0"/>
                        <a:buNone/>
                        <a:tabLst/>
                      </a:pPr>
                      <a:r>
                        <a:rPr kumimoji="0" lang="en-AU" sz="1200" b="0" i="0" u="none" strike="noStrike" cap="none" normalizeH="0" baseline="0" dirty="0">
                          <a:ln>
                            <a:noFill/>
                          </a:ln>
                          <a:solidFill>
                            <a:schemeClr val="tx1"/>
                          </a:solidFill>
                          <a:effectLst/>
                          <a:latin typeface="+mn-lt"/>
                          <a:cs typeface="Arial" charset="0"/>
                        </a:rPr>
                        <a:t>7</a:t>
                      </a:r>
                    </a:p>
                  </a:txBody>
                  <a:tcPr marL="16615" marR="0" marT="18000" marB="18000" anchor="b" horzOverflow="overflow">
                    <a:lnL>
                      <a:noFill/>
                    </a:lnL>
                    <a:lnR>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3"/>
          <p:cNvPicPr>
            <a:picLocks noChangeAspect="1" noChangeArrowheads="1"/>
          </p:cNvPicPr>
          <p:nvPr userDrawn="1"/>
        </p:nvPicPr>
        <p:blipFill>
          <a:blip r:embed="rId2"/>
          <a:srcRect/>
          <a:stretch>
            <a:fillRect/>
          </a:stretch>
        </p:blipFill>
        <p:spPr bwMode="auto">
          <a:xfrm>
            <a:off x="-1588" y="0"/>
            <a:ext cx="9144001" cy="6858000"/>
          </a:xfrm>
          <a:prstGeom prst="rect">
            <a:avLst/>
          </a:prstGeom>
          <a:noFill/>
          <a:ln w="9525">
            <a:noFill/>
            <a:miter lim="800000"/>
            <a:headEnd/>
            <a:tailEnd/>
          </a:ln>
        </p:spPr>
      </p:pic>
      <p:sp>
        <p:nvSpPr>
          <p:cNvPr id="4" name="Rectangle 14"/>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5" name="Rectangle 3"/>
          <p:cNvSpPr/>
          <p:nvPr userDrawn="1"/>
        </p:nvSpPr>
        <p:spPr>
          <a:xfrm>
            <a:off x="5286375" y="1171575"/>
            <a:ext cx="3454400" cy="4489450"/>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en-GB" sz="1000" dirty="0">
              <a:solidFill>
                <a:schemeClr val="bg1"/>
              </a:solidFill>
            </a:endParaRPr>
          </a:p>
        </p:txBody>
      </p:sp>
      <p:sp>
        <p:nvSpPr>
          <p:cNvPr id="6" name="TextBox 13"/>
          <p:cNvSpPr txBox="1"/>
          <p:nvPr/>
        </p:nvSpPr>
        <p:spPr>
          <a:xfrm>
            <a:off x="5416550" y="1312863"/>
            <a:ext cx="3095625" cy="531812"/>
          </a:xfrm>
          <a:prstGeom prst="rect">
            <a:avLst/>
          </a:prstGeom>
          <a:ln>
            <a:noFill/>
          </a:ln>
        </p:spPr>
        <p:txBody>
          <a:bodyPr lIns="90000" tIns="36000" rIns="36000" bIns="36000"/>
          <a:lstStyle/>
          <a:p>
            <a:pPr fontAlgn="auto">
              <a:lnSpc>
                <a:spcPct val="90000"/>
              </a:lnSpc>
              <a:spcAft>
                <a:spcPts val="0"/>
              </a:spcAft>
              <a:defRPr/>
            </a:pPr>
            <a:r>
              <a:rPr lang="en-AU" sz="2400" dirty="0">
                <a:latin typeface="Arial" pitchFamily="34" charset="0"/>
                <a:ea typeface="+mj-ea"/>
                <a:cs typeface="Arial" pitchFamily="34" charset="0"/>
              </a:rPr>
              <a:t>Contents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 combo no KM rev">
    <p:spTree>
      <p:nvGrpSpPr>
        <p:cNvPr id="1" name=""/>
        <p:cNvGrpSpPr/>
        <p:nvPr/>
      </p:nvGrpSpPr>
      <p:grpSpPr>
        <a:xfrm>
          <a:off x="0" y="0"/>
          <a:ext cx="0" cy="0"/>
          <a:chOff x="0" y="0"/>
          <a:chExt cx="0" cy="0"/>
        </a:xfrm>
      </p:grpSpPr>
      <p:grpSp>
        <p:nvGrpSpPr>
          <p:cNvPr id="7" name="Group 12"/>
          <p:cNvGrpSpPr>
            <a:grpSpLocks/>
          </p:cNvGrpSpPr>
          <p:nvPr userDrawn="1"/>
        </p:nvGrpSpPr>
        <p:grpSpPr bwMode="auto">
          <a:xfrm>
            <a:off x="8801100" y="6227763"/>
            <a:ext cx="252413" cy="738187"/>
            <a:chOff x="8800895" y="6227917"/>
            <a:chExt cx="252000" cy="738664"/>
          </a:xfrm>
        </p:grpSpPr>
        <p:sp>
          <p:nvSpPr>
            <p:cNvPr id="8" name="Teardrop 13"/>
            <p:cNvSpPr/>
            <p:nvPr userDrawn="1"/>
          </p:nvSpPr>
          <p:spPr>
            <a:xfrm flipH="1" flipV="1">
              <a:off x="8800895" y="6281927"/>
              <a:ext cx="252000" cy="25098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1" name="TextBox 14"/>
            <p:cNvSpPr txBox="1"/>
            <p:nvPr userDrawn="1"/>
          </p:nvSpPr>
          <p:spPr>
            <a:xfrm>
              <a:off x="8819914" y="6227917"/>
              <a:ext cx="179094"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18" name="Content Placeholder 17"/>
          <p:cNvSpPr>
            <a:spLocks noGrp="1"/>
          </p:cNvSpPr>
          <p:nvPr>
            <p:ph sz="quarter" idx="11"/>
          </p:nvPr>
        </p:nvSpPr>
        <p:spPr>
          <a:xfrm>
            <a:off x="466725" y="1609724"/>
            <a:ext cx="5932800" cy="46577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2" name="Text Placeholder 21"/>
          <p:cNvSpPr>
            <a:spLocks noGrp="1"/>
          </p:cNvSpPr>
          <p:nvPr>
            <p:ph type="body" sz="quarter" idx="13"/>
          </p:nvPr>
        </p:nvSpPr>
        <p:spPr>
          <a:xfrm>
            <a:off x="466725" y="6267600"/>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
        <p:nvSpPr>
          <p:cNvPr id="9" name="Content Placeholder 17"/>
          <p:cNvSpPr>
            <a:spLocks noGrp="1"/>
          </p:cNvSpPr>
          <p:nvPr>
            <p:ph sz="quarter" idx="14"/>
          </p:nvPr>
        </p:nvSpPr>
        <p:spPr>
          <a:xfrm>
            <a:off x="6550725" y="1609724"/>
            <a:ext cx="217800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ext Placeholder 19"/>
          <p:cNvSpPr>
            <a:spLocks noGrp="1"/>
          </p:cNvSpPr>
          <p:nvPr>
            <p:ph type="body" sz="quarter" idx="15"/>
          </p:nvPr>
        </p:nvSpPr>
        <p:spPr>
          <a:xfrm>
            <a:off x="466725" y="1249710"/>
            <a:ext cx="5932800" cy="360000"/>
          </a:xfrm>
        </p:spPr>
        <p:txBody>
          <a:bodyPr rIns="0" rtlCol="0" anchor="b">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lvl="0"/>
            <a:r>
              <a:rPr lang="en-US" noProof="0" dirty="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ey message with pointer and optional kicker">
    <p:spTree>
      <p:nvGrpSpPr>
        <p:cNvPr id="1" name=""/>
        <p:cNvGrpSpPr/>
        <p:nvPr/>
      </p:nvGrpSpPr>
      <p:grpSpPr>
        <a:xfrm>
          <a:off x="0" y="0"/>
          <a:ext cx="0" cy="0"/>
          <a:chOff x="0" y="0"/>
          <a:chExt cx="0" cy="0"/>
        </a:xfrm>
      </p:grpSpPr>
      <p:sp>
        <p:nvSpPr>
          <p:cNvPr id="2" name="Title 1"/>
          <p:cNvSpPr>
            <a:spLocks noGrp="1"/>
          </p:cNvSpPr>
          <p:nvPr>
            <p:ph type="title"/>
          </p:nvPr>
        </p:nvSpPr>
        <p:spPr>
          <a:xfrm>
            <a:off x="466725" y="2535767"/>
            <a:ext cx="8267700" cy="1270000"/>
          </a:xfrm>
        </p:spPr>
        <p:txBody>
          <a:bodyPr/>
          <a:lstStyle>
            <a:lvl1pPr algn="ctr">
              <a:defRPr sz="4400">
                <a:solidFill>
                  <a:schemeClr val="accent2"/>
                </a:solidFill>
              </a:defRPr>
            </a:lvl1pPr>
          </a:lstStyle>
          <a:p>
            <a:r>
              <a:rPr lang="en-US" dirty="0"/>
              <a:t>Click to edit Master title style</a:t>
            </a:r>
            <a:endParaRPr lang="en-AU"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ACROSS KM pointer">
    <p:spTree>
      <p:nvGrpSpPr>
        <p:cNvPr id="1" name=""/>
        <p:cNvGrpSpPr/>
        <p:nvPr/>
      </p:nvGrpSpPr>
      <p:grpSpPr>
        <a:xfrm>
          <a:off x="0" y="0"/>
          <a:ext cx="0" cy="0"/>
          <a:chOff x="0" y="0"/>
          <a:chExt cx="0" cy="0"/>
        </a:xfrm>
      </p:grpSpPr>
      <p:grpSp>
        <p:nvGrpSpPr>
          <p:cNvPr id="7" name="Group 8"/>
          <p:cNvGrpSpPr>
            <a:grpSpLocks/>
          </p:cNvGrpSpPr>
          <p:nvPr userDrawn="1"/>
        </p:nvGrpSpPr>
        <p:grpSpPr bwMode="auto">
          <a:xfrm>
            <a:off x="477838" y="1258888"/>
            <a:ext cx="250825" cy="739775"/>
            <a:chOff x="477069" y="1287810"/>
            <a:chExt cx="252000" cy="738664"/>
          </a:xfrm>
        </p:grpSpPr>
        <p:sp>
          <p:nvSpPr>
            <p:cNvPr id="8" name="Teardrop 6"/>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9" name="TextBox 7"/>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16" name="Text Placeholder 15"/>
          <p:cNvSpPr>
            <a:spLocks noGrp="1"/>
          </p:cNvSpPr>
          <p:nvPr>
            <p:ph type="body" sz="quarter" idx="10"/>
          </p:nvPr>
        </p:nvSpPr>
        <p:spPr>
          <a:xfrm>
            <a:off x="466725" y="1306860"/>
            <a:ext cx="7327900" cy="630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8" name="Content Placeholder 17"/>
          <p:cNvSpPr>
            <a:spLocks noGrp="1"/>
          </p:cNvSpPr>
          <p:nvPr>
            <p:ph sz="quarter" idx="11"/>
          </p:nvPr>
        </p:nvSpPr>
        <p:spPr>
          <a:xfrm>
            <a:off x="466725" y="2298881"/>
            <a:ext cx="8262000" cy="396857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19"/>
          <p:cNvSpPr>
            <a:spLocks noGrp="1"/>
          </p:cNvSpPr>
          <p:nvPr>
            <p:ph type="body" sz="quarter" idx="12"/>
          </p:nvPr>
        </p:nvSpPr>
        <p:spPr>
          <a:xfrm>
            <a:off x="466725" y="1935882"/>
            <a:ext cx="826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22" name="Text Placeholder 21"/>
          <p:cNvSpPr>
            <a:spLocks noGrp="1"/>
          </p:cNvSpPr>
          <p:nvPr>
            <p:ph type="body" sz="quarter" idx="13"/>
          </p:nvPr>
        </p:nvSpPr>
        <p:spPr>
          <a:xfrm>
            <a:off x="466725" y="6267449"/>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ACROSS no heading KM pointer">
    <p:spTree>
      <p:nvGrpSpPr>
        <p:cNvPr id="1" name=""/>
        <p:cNvGrpSpPr/>
        <p:nvPr/>
      </p:nvGrpSpPr>
      <p:grpSpPr>
        <a:xfrm>
          <a:off x="0" y="0"/>
          <a:ext cx="0" cy="0"/>
          <a:chOff x="0" y="0"/>
          <a:chExt cx="0" cy="0"/>
        </a:xfrm>
      </p:grpSpPr>
      <p:grpSp>
        <p:nvGrpSpPr>
          <p:cNvPr id="6" name="Group 9"/>
          <p:cNvGrpSpPr>
            <a:grpSpLocks/>
          </p:cNvGrpSpPr>
          <p:nvPr userDrawn="1"/>
        </p:nvGrpSpPr>
        <p:grpSpPr bwMode="auto">
          <a:xfrm>
            <a:off x="477838" y="1258888"/>
            <a:ext cx="250825" cy="739775"/>
            <a:chOff x="477069" y="1287810"/>
            <a:chExt cx="252000" cy="738664"/>
          </a:xfrm>
        </p:grpSpPr>
        <p:sp>
          <p:nvSpPr>
            <p:cNvPr id="7" name="Teardrop 10"/>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8" name="TextBox 11"/>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16" name="Text Placeholder 15"/>
          <p:cNvSpPr>
            <a:spLocks noGrp="1"/>
          </p:cNvSpPr>
          <p:nvPr>
            <p:ph type="body" sz="quarter" idx="10"/>
          </p:nvPr>
        </p:nvSpPr>
        <p:spPr>
          <a:xfrm>
            <a:off x="466725" y="1306860"/>
            <a:ext cx="7327900" cy="630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8" name="Content Placeholder 17"/>
          <p:cNvSpPr>
            <a:spLocks noGrp="1"/>
          </p:cNvSpPr>
          <p:nvPr>
            <p:ph sz="quarter" idx="11"/>
          </p:nvPr>
        </p:nvSpPr>
        <p:spPr>
          <a:xfrm>
            <a:off x="466725" y="1933575"/>
            <a:ext cx="8262000" cy="433387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21"/>
          <p:cNvSpPr>
            <a:spLocks noGrp="1"/>
          </p:cNvSpPr>
          <p:nvPr>
            <p:ph type="body" sz="quarter" idx="13"/>
          </p:nvPr>
        </p:nvSpPr>
        <p:spPr>
          <a:xfrm>
            <a:off x="466725" y="6267600"/>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 ACROSS KM pointer">
    <p:spTree>
      <p:nvGrpSpPr>
        <p:cNvPr id="1" name=""/>
        <p:cNvGrpSpPr/>
        <p:nvPr/>
      </p:nvGrpSpPr>
      <p:grpSpPr>
        <a:xfrm>
          <a:off x="0" y="0"/>
          <a:ext cx="0" cy="0"/>
          <a:chOff x="0" y="0"/>
          <a:chExt cx="0" cy="0"/>
        </a:xfrm>
      </p:grpSpPr>
      <p:grpSp>
        <p:nvGrpSpPr>
          <p:cNvPr id="7" name="Group 10"/>
          <p:cNvGrpSpPr>
            <a:grpSpLocks/>
          </p:cNvGrpSpPr>
          <p:nvPr userDrawn="1"/>
        </p:nvGrpSpPr>
        <p:grpSpPr bwMode="auto">
          <a:xfrm>
            <a:off x="477838" y="1258888"/>
            <a:ext cx="250825" cy="739775"/>
            <a:chOff x="477069" y="1287810"/>
            <a:chExt cx="252000" cy="738664"/>
          </a:xfrm>
        </p:grpSpPr>
        <p:sp>
          <p:nvSpPr>
            <p:cNvPr id="8" name="Teardrop 11"/>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9" name="TextBox 12"/>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16" name="Text Placeholder 15"/>
          <p:cNvSpPr>
            <a:spLocks noGrp="1"/>
          </p:cNvSpPr>
          <p:nvPr>
            <p:ph type="body" sz="quarter" idx="10"/>
          </p:nvPr>
        </p:nvSpPr>
        <p:spPr>
          <a:xfrm>
            <a:off x="466725" y="1304925"/>
            <a:ext cx="2160000" cy="49625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8" name="Content Placeholder 17"/>
          <p:cNvSpPr>
            <a:spLocks noGrp="1"/>
          </p:cNvSpPr>
          <p:nvPr>
            <p:ph sz="quarter" idx="11"/>
          </p:nvPr>
        </p:nvSpPr>
        <p:spPr>
          <a:xfrm>
            <a:off x="2788725" y="1609725"/>
            <a:ext cx="594000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19"/>
          <p:cNvSpPr>
            <a:spLocks noGrp="1"/>
          </p:cNvSpPr>
          <p:nvPr>
            <p:ph type="body" sz="quarter" idx="12"/>
          </p:nvPr>
        </p:nvSpPr>
        <p:spPr>
          <a:xfrm>
            <a:off x="2788725" y="1245518"/>
            <a:ext cx="5940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22" name="Text Placeholder 21"/>
          <p:cNvSpPr>
            <a:spLocks noGrp="1"/>
          </p:cNvSpPr>
          <p:nvPr>
            <p:ph type="body" sz="quarter" idx="13"/>
          </p:nvPr>
        </p:nvSpPr>
        <p:spPr>
          <a:xfrm>
            <a:off x="466725" y="6267449"/>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ACROSS KM pointer">
    <p:spTree>
      <p:nvGrpSpPr>
        <p:cNvPr id="1" name=""/>
        <p:cNvGrpSpPr/>
        <p:nvPr/>
      </p:nvGrpSpPr>
      <p:grpSpPr>
        <a:xfrm>
          <a:off x="0" y="0"/>
          <a:ext cx="0" cy="0"/>
          <a:chOff x="0" y="0"/>
          <a:chExt cx="0" cy="0"/>
        </a:xfrm>
      </p:grpSpPr>
      <p:grpSp>
        <p:nvGrpSpPr>
          <p:cNvPr id="9" name="Group 15"/>
          <p:cNvGrpSpPr>
            <a:grpSpLocks/>
          </p:cNvGrpSpPr>
          <p:nvPr userDrawn="1"/>
        </p:nvGrpSpPr>
        <p:grpSpPr bwMode="auto">
          <a:xfrm>
            <a:off x="477838" y="1258888"/>
            <a:ext cx="250825" cy="739775"/>
            <a:chOff x="477069" y="1287810"/>
            <a:chExt cx="252000" cy="738664"/>
          </a:xfrm>
        </p:grpSpPr>
        <p:sp>
          <p:nvSpPr>
            <p:cNvPr id="10" name="Teardrop 17"/>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1" name="TextBox 18"/>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4925"/>
            <a:ext cx="7329600" cy="62865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4"/>
          <p:cNvSpPr>
            <a:spLocks noGrp="1"/>
          </p:cNvSpPr>
          <p:nvPr>
            <p:ph type="body" sz="quarter" idx="12"/>
          </p:nvPr>
        </p:nvSpPr>
        <p:spPr>
          <a:xfrm>
            <a:off x="4782691" y="1936800"/>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4782691"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7600"/>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14" name="Text Placeholder 14"/>
          <p:cNvSpPr>
            <a:spLocks noGrp="1"/>
          </p:cNvSpPr>
          <p:nvPr>
            <p:ph type="body" sz="quarter" idx="16"/>
          </p:nvPr>
        </p:nvSpPr>
        <p:spPr>
          <a:xfrm>
            <a:off x="461963" y="1936800"/>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ACROSS no heading KM pointer">
    <p:spTree>
      <p:nvGrpSpPr>
        <p:cNvPr id="1" name=""/>
        <p:cNvGrpSpPr/>
        <p:nvPr/>
      </p:nvGrpSpPr>
      <p:grpSpPr>
        <a:xfrm>
          <a:off x="0" y="0"/>
          <a:ext cx="0" cy="0"/>
          <a:chOff x="0" y="0"/>
          <a:chExt cx="0" cy="0"/>
        </a:xfrm>
      </p:grpSpPr>
      <p:grpSp>
        <p:nvGrpSpPr>
          <p:cNvPr id="8" name="Group 11"/>
          <p:cNvGrpSpPr>
            <a:grpSpLocks/>
          </p:cNvGrpSpPr>
          <p:nvPr userDrawn="1"/>
        </p:nvGrpSpPr>
        <p:grpSpPr bwMode="auto">
          <a:xfrm>
            <a:off x="477838" y="1258888"/>
            <a:ext cx="250825" cy="739775"/>
            <a:chOff x="477069" y="1287810"/>
            <a:chExt cx="252000" cy="738664"/>
          </a:xfrm>
        </p:grpSpPr>
        <p:sp>
          <p:nvSpPr>
            <p:cNvPr id="9" name="Teardrop 13"/>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0" name="TextBox 15"/>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2668"/>
            <a:ext cx="7329600" cy="630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2008800"/>
            <a:ext cx="3942000" cy="42588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5" name="Text Placeholder 14"/>
          <p:cNvSpPr>
            <a:spLocks noGrp="1"/>
          </p:cNvSpPr>
          <p:nvPr>
            <p:ph type="body" sz="quarter" idx="12"/>
          </p:nvPr>
        </p:nvSpPr>
        <p:spPr>
          <a:xfrm>
            <a:off x="4782691" y="1935882"/>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4782691"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5887"/>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ACROSS no heading rev KM pointer">
    <p:spTree>
      <p:nvGrpSpPr>
        <p:cNvPr id="1" name=""/>
        <p:cNvGrpSpPr/>
        <p:nvPr/>
      </p:nvGrpSpPr>
      <p:grpSpPr>
        <a:xfrm>
          <a:off x="0" y="0"/>
          <a:ext cx="0" cy="0"/>
          <a:chOff x="0" y="0"/>
          <a:chExt cx="0" cy="0"/>
        </a:xfrm>
      </p:grpSpPr>
      <p:grpSp>
        <p:nvGrpSpPr>
          <p:cNvPr id="8" name="Group 11"/>
          <p:cNvGrpSpPr>
            <a:grpSpLocks/>
          </p:cNvGrpSpPr>
          <p:nvPr userDrawn="1"/>
        </p:nvGrpSpPr>
        <p:grpSpPr bwMode="auto">
          <a:xfrm>
            <a:off x="477838" y="1258888"/>
            <a:ext cx="250825" cy="739775"/>
            <a:chOff x="477069" y="1287810"/>
            <a:chExt cx="252000" cy="738664"/>
          </a:xfrm>
        </p:grpSpPr>
        <p:sp>
          <p:nvSpPr>
            <p:cNvPr id="9" name="Teardrop 13"/>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0" name="TextBox 15"/>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4925"/>
            <a:ext cx="7329600" cy="62865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2295525"/>
            <a:ext cx="3942000" cy="39719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5" name="Text Placeholder 14"/>
          <p:cNvSpPr>
            <a:spLocks noGrp="1"/>
          </p:cNvSpPr>
          <p:nvPr>
            <p:ph type="body" sz="quarter" idx="12"/>
          </p:nvPr>
        </p:nvSpPr>
        <p:spPr>
          <a:xfrm>
            <a:off x="461963" y="1935163"/>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4782691"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7450"/>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ACROSS KM combo KM pointer">
    <p:spTree>
      <p:nvGrpSpPr>
        <p:cNvPr id="1" name=""/>
        <p:cNvGrpSpPr/>
        <p:nvPr/>
      </p:nvGrpSpPr>
      <p:grpSpPr>
        <a:xfrm>
          <a:off x="0" y="0"/>
          <a:ext cx="0" cy="0"/>
          <a:chOff x="0" y="0"/>
          <a:chExt cx="0" cy="0"/>
        </a:xfrm>
      </p:grpSpPr>
      <p:grpSp>
        <p:nvGrpSpPr>
          <p:cNvPr id="8" name="Group 11"/>
          <p:cNvGrpSpPr>
            <a:grpSpLocks/>
          </p:cNvGrpSpPr>
          <p:nvPr userDrawn="1"/>
        </p:nvGrpSpPr>
        <p:grpSpPr bwMode="auto">
          <a:xfrm>
            <a:off x="477838" y="1258888"/>
            <a:ext cx="250825" cy="739775"/>
            <a:chOff x="477069" y="1287810"/>
            <a:chExt cx="252000" cy="738664"/>
          </a:xfrm>
        </p:grpSpPr>
        <p:sp>
          <p:nvSpPr>
            <p:cNvPr id="9" name="Teardrop 13"/>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0" name="TextBox 15"/>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4925"/>
            <a:ext cx="3942000" cy="2448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3817615"/>
            <a:ext cx="3942000" cy="244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5" name="Text Placeholder 14"/>
          <p:cNvSpPr>
            <a:spLocks noGrp="1"/>
          </p:cNvSpPr>
          <p:nvPr>
            <p:ph type="body" sz="quarter" idx="12"/>
          </p:nvPr>
        </p:nvSpPr>
        <p:spPr>
          <a:xfrm>
            <a:off x="4782691" y="1245518"/>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4782691" y="1609725"/>
            <a:ext cx="394200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7600"/>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ACROSS KM pointer">
    <p:spTree>
      <p:nvGrpSpPr>
        <p:cNvPr id="1" name=""/>
        <p:cNvGrpSpPr/>
        <p:nvPr/>
      </p:nvGrpSpPr>
      <p:grpSpPr>
        <a:xfrm>
          <a:off x="0" y="0"/>
          <a:ext cx="0" cy="0"/>
          <a:chOff x="0" y="0"/>
          <a:chExt cx="0" cy="0"/>
        </a:xfrm>
      </p:grpSpPr>
      <p:grpSp>
        <p:nvGrpSpPr>
          <p:cNvPr id="11" name="Group 13"/>
          <p:cNvGrpSpPr>
            <a:grpSpLocks/>
          </p:cNvGrpSpPr>
          <p:nvPr userDrawn="1"/>
        </p:nvGrpSpPr>
        <p:grpSpPr bwMode="auto">
          <a:xfrm>
            <a:off x="477838" y="1258888"/>
            <a:ext cx="250825" cy="739775"/>
            <a:chOff x="477069" y="1287810"/>
            <a:chExt cx="252000" cy="738664"/>
          </a:xfrm>
        </p:grpSpPr>
        <p:sp>
          <p:nvSpPr>
            <p:cNvPr id="14" name="Teardrop 20"/>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8" name="TextBox 21"/>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6860"/>
            <a:ext cx="7329600" cy="630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4" y="2295525"/>
            <a:ext cx="2512799"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4"/>
          <p:cNvSpPr>
            <a:spLocks noGrp="1"/>
          </p:cNvSpPr>
          <p:nvPr>
            <p:ph type="body" sz="quarter" idx="12"/>
          </p:nvPr>
        </p:nvSpPr>
        <p:spPr>
          <a:xfrm>
            <a:off x="3337719"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3337720" y="2295524"/>
            <a:ext cx="2512800" cy="39719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ext Placeholder 9"/>
          <p:cNvSpPr>
            <a:spLocks noGrp="1"/>
          </p:cNvSpPr>
          <p:nvPr>
            <p:ph type="body" sz="quarter" idx="14"/>
          </p:nvPr>
        </p:nvSpPr>
        <p:spPr>
          <a:xfrm>
            <a:off x="6213475"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2" name="Content Placeholder 11"/>
          <p:cNvSpPr>
            <a:spLocks noGrp="1"/>
          </p:cNvSpPr>
          <p:nvPr>
            <p:ph sz="quarter" idx="15"/>
          </p:nvPr>
        </p:nvSpPr>
        <p:spPr>
          <a:xfrm>
            <a:off x="6213477" y="2295525"/>
            <a:ext cx="2512799"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6" name="Text Placeholder 15"/>
          <p:cNvSpPr>
            <a:spLocks noGrp="1"/>
          </p:cNvSpPr>
          <p:nvPr>
            <p:ph type="body" sz="quarter" idx="16"/>
          </p:nvPr>
        </p:nvSpPr>
        <p:spPr>
          <a:xfrm>
            <a:off x="461963" y="1935882"/>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20" name="Text Placeholder 19"/>
          <p:cNvSpPr>
            <a:spLocks noGrp="1"/>
          </p:cNvSpPr>
          <p:nvPr>
            <p:ph type="body" sz="quarter" idx="17"/>
          </p:nvPr>
        </p:nvSpPr>
        <p:spPr>
          <a:xfrm>
            <a:off x="468000" y="6267450"/>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54"/>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4" name="Text Placeholder 33"/>
          <p:cNvSpPr>
            <a:spLocks noGrp="1"/>
          </p:cNvSpPr>
          <p:nvPr>
            <p:ph type="body" sz="quarter" idx="10"/>
          </p:nvPr>
        </p:nvSpPr>
        <p:spPr>
          <a:xfrm>
            <a:off x="6067425" y="3088040"/>
            <a:ext cx="2754188" cy="1535409"/>
          </a:xfrm>
        </p:spPr>
        <p:txBody>
          <a:bodyPr lIns="0" tIns="0" rIns="0" bIns="0" anchor="ctr">
            <a:noAutofit/>
          </a:bodyPr>
          <a:lstStyle>
            <a:lvl1pPr algn="r">
              <a:spcBef>
                <a:spcPts val="0"/>
              </a:spcBef>
              <a:defRPr sz="15100">
                <a:solidFill>
                  <a:schemeClr val="bg1"/>
                </a:solidFill>
                <a:latin typeface="Helvetica 65 Medium" pitchFamily="34" charset="0"/>
              </a:defRPr>
            </a:lvl1pPr>
          </a:lstStyle>
          <a:p>
            <a:pPr lvl="0"/>
            <a:r>
              <a:rPr lang="en-US" dirty="0"/>
              <a:t>Click to edit Master text styles</a:t>
            </a:r>
          </a:p>
        </p:txBody>
      </p:sp>
      <p:sp>
        <p:nvSpPr>
          <p:cNvPr id="36" name="Text Placeholder 35"/>
          <p:cNvSpPr>
            <a:spLocks noGrp="1"/>
          </p:cNvSpPr>
          <p:nvPr>
            <p:ph type="body" sz="quarter" idx="11"/>
          </p:nvPr>
        </p:nvSpPr>
        <p:spPr>
          <a:xfrm>
            <a:off x="3114675" y="4669098"/>
            <a:ext cx="5687888" cy="1151467"/>
          </a:xfrm>
        </p:spPr>
        <p:txBody>
          <a:bodyPr>
            <a:normAutofit/>
          </a:bodyPr>
          <a:lstStyle>
            <a:lvl1pPr algn="r">
              <a:spcBef>
                <a:spcPts val="0"/>
              </a:spcBef>
              <a:defRPr sz="2400">
                <a:solidFill>
                  <a:schemeClr val="tx1"/>
                </a:solidFill>
              </a:defRPr>
            </a:lvl1pPr>
          </a:lstStyle>
          <a:p>
            <a:pPr lvl="0"/>
            <a:r>
              <a:rPr lang="en-US" dirty="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ACROSS no heading KM pointer">
    <p:spTree>
      <p:nvGrpSpPr>
        <p:cNvPr id="1" name=""/>
        <p:cNvGrpSpPr/>
        <p:nvPr/>
      </p:nvGrpSpPr>
      <p:grpSpPr>
        <a:xfrm>
          <a:off x="0" y="0"/>
          <a:ext cx="0" cy="0"/>
          <a:chOff x="0" y="0"/>
          <a:chExt cx="0" cy="0"/>
        </a:xfrm>
      </p:grpSpPr>
      <p:grpSp>
        <p:nvGrpSpPr>
          <p:cNvPr id="11" name="Group 13"/>
          <p:cNvGrpSpPr>
            <a:grpSpLocks/>
          </p:cNvGrpSpPr>
          <p:nvPr userDrawn="1"/>
        </p:nvGrpSpPr>
        <p:grpSpPr bwMode="auto">
          <a:xfrm>
            <a:off x="477838" y="1258888"/>
            <a:ext cx="250825" cy="739775"/>
            <a:chOff x="477069" y="1287810"/>
            <a:chExt cx="252000" cy="738664"/>
          </a:xfrm>
        </p:grpSpPr>
        <p:sp>
          <p:nvSpPr>
            <p:cNvPr id="14" name="Teardrop 18"/>
            <p:cNvSpPr/>
            <p:nvPr userDrawn="1"/>
          </p:nvSpPr>
          <p:spPr>
            <a:xfrm flipV="1">
              <a:off x="477069" y="1313172"/>
              <a:ext cx="252000" cy="2520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endParaRPr lang="en-AU" sz="1000" dirty="0"/>
            </a:p>
          </p:txBody>
        </p:sp>
        <p:sp>
          <p:nvSpPr>
            <p:cNvPr id="16" name="TextBox 20"/>
            <p:cNvSpPr txBox="1"/>
            <p:nvPr userDrawn="1"/>
          </p:nvSpPr>
          <p:spPr>
            <a:xfrm>
              <a:off x="547246" y="1287810"/>
              <a:ext cx="180227" cy="738664"/>
            </a:xfrm>
            <a:prstGeom prst="rect">
              <a:avLst/>
            </a:prstGeom>
            <a:noFill/>
          </p:spPr>
          <p:txBody>
            <a:bodyPr wrap="none" lIns="0" tIns="0" rIns="0" bIns="0">
              <a:normAutofit/>
            </a:bodyPr>
            <a:lstStyle/>
            <a:p>
              <a:pPr fontAlgn="auto">
                <a:spcBef>
                  <a:spcPts val="0"/>
                </a:spcBef>
                <a:spcAft>
                  <a:spcPts val="0"/>
                </a:spcAft>
                <a:defRPr/>
              </a:pPr>
              <a:r>
                <a:rPr lang="en-AU" sz="3600" dirty="0">
                  <a:solidFill>
                    <a:schemeClr val="bg1"/>
                  </a:solidFill>
                  <a:latin typeface="+mn-lt"/>
                  <a:cs typeface="+mn-cs"/>
                </a:rPr>
                <a:t>*</a:t>
              </a:r>
            </a:p>
          </p:txBody>
        </p:sp>
      </p:grpSp>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6860"/>
            <a:ext cx="7329600" cy="630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oAutofit/>
          </a:bodyPr>
          <a:lstStyle>
            <a:lvl1pPr marL="0" indent="361950" algn="l" defTabSz="914400" rtl="0" eaLnBrk="1" latinLnBrk="0" hangingPunct="1">
              <a:lnSpc>
                <a:spcPct val="90000"/>
              </a:lnSpc>
              <a:spcAft>
                <a:spcPts val="600"/>
              </a:spcAft>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2008800"/>
            <a:ext cx="2512800" cy="42588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5" name="Text Placeholder 14"/>
          <p:cNvSpPr>
            <a:spLocks noGrp="1"/>
          </p:cNvSpPr>
          <p:nvPr>
            <p:ph type="body" sz="quarter" idx="12"/>
          </p:nvPr>
        </p:nvSpPr>
        <p:spPr>
          <a:xfrm>
            <a:off x="3337719" y="1936800"/>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3337719" y="2295524"/>
            <a:ext cx="2512800" cy="39719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ext Placeholder 9"/>
          <p:cNvSpPr>
            <a:spLocks noGrp="1"/>
          </p:cNvSpPr>
          <p:nvPr>
            <p:ph type="body" sz="quarter" idx="14"/>
          </p:nvPr>
        </p:nvSpPr>
        <p:spPr>
          <a:xfrm>
            <a:off x="6213475" y="1936800"/>
            <a:ext cx="25128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2" name="Content Placeholder 11"/>
          <p:cNvSpPr>
            <a:spLocks noGrp="1"/>
          </p:cNvSpPr>
          <p:nvPr>
            <p:ph sz="quarter" idx="15"/>
          </p:nvPr>
        </p:nvSpPr>
        <p:spPr>
          <a:xfrm>
            <a:off x="6213475" y="2295524"/>
            <a:ext cx="2512800" cy="39719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19"/>
          <p:cNvSpPr>
            <a:spLocks noGrp="1"/>
          </p:cNvSpPr>
          <p:nvPr>
            <p:ph type="body" sz="quarter" idx="17"/>
          </p:nvPr>
        </p:nvSpPr>
        <p:spPr>
          <a:xfrm>
            <a:off x="468000" y="6267450"/>
            <a:ext cx="8262000" cy="360000"/>
          </a:xfrm>
        </p:spPr>
        <p:txBody>
          <a:bodyPr lIns="0" rIns="0" rtlCol="0" anchor="b">
            <a:noAutofit/>
          </a:bodyPr>
          <a:lstStyle>
            <a:lvl1pPr algn="r">
              <a:lnSpc>
                <a:spcPct val="90000"/>
              </a:lnSpc>
              <a:defRPr lang="en-AU" sz="1800" kern="1200" baseline="0" dirty="0" smtClean="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UIDE POSITIONS">
    <p:spTree>
      <p:nvGrpSpPr>
        <p:cNvPr id="1" name=""/>
        <p:cNvGrpSpPr/>
        <p:nvPr/>
      </p:nvGrpSpPr>
      <p:grpSpPr>
        <a:xfrm>
          <a:off x="0" y="0"/>
          <a:ext cx="0" cy="0"/>
          <a:chOff x="0" y="0"/>
          <a:chExt cx="0" cy="0"/>
        </a:xfrm>
      </p:grpSpPr>
      <p:graphicFrame>
        <p:nvGraphicFramePr>
          <p:cNvPr id="3" name="Table 4"/>
          <p:cNvGraphicFramePr>
            <a:graphicFrameLocks noGrp="1"/>
          </p:cNvGraphicFramePr>
          <p:nvPr/>
        </p:nvGraphicFramePr>
        <p:xfrm>
          <a:off x="471488" y="1304925"/>
          <a:ext cx="8246550" cy="5324475"/>
        </p:xfrm>
        <a:graphic>
          <a:graphicData uri="http://schemas.openxmlformats.org/drawingml/2006/table">
            <a:tbl>
              <a:tblPr firstRow="1" bandRow="1"/>
              <a:tblGrid>
                <a:gridCol w="3938587">
                  <a:extLst>
                    <a:ext uri="{9D8B030D-6E8A-4147-A177-3AD203B41FA5}">
                      <a16:colId xmlns:a16="http://schemas.microsoft.com/office/drawing/2014/main" val="20000"/>
                    </a:ext>
                  </a:extLst>
                </a:gridCol>
                <a:gridCol w="364273">
                  <a:extLst>
                    <a:ext uri="{9D8B030D-6E8A-4147-A177-3AD203B41FA5}">
                      <a16:colId xmlns:a16="http://schemas.microsoft.com/office/drawing/2014/main" val="20001"/>
                    </a:ext>
                  </a:extLst>
                </a:gridCol>
                <a:gridCol w="3943690">
                  <a:extLst>
                    <a:ext uri="{9D8B030D-6E8A-4147-A177-3AD203B41FA5}">
                      <a16:colId xmlns:a16="http://schemas.microsoft.com/office/drawing/2014/main" val="20002"/>
                    </a:ext>
                  </a:extLst>
                </a:gridCol>
              </a:tblGrid>
              <a:tr h="628650">
                <a:tc gridSpan="3">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24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24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2425">
                <a:tc>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81450">
                <a:tc>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1950">
                <a:tc gridSpan="3">
                  <a:txBody>
                    <a:bodyPr/>
                    <a:lstStyle/>
                    <a:p>
                      <a:endParaRPr lang="en-AU" sz="1000" dirty="0"/>
                    </a:p>
                  </a:txBody>
                  <a:tcPr marL="0" marR="0" marT="0" marB="0">
                    <a:lnL w="6350" cap="flat" cmpd="sng" algn="ctr">
                      <a:solidFill>
                        <a:srgbClr val="A7A8AB"/>
                      </a:solidFill>
                      <a:prstDash val="solid"/>
                      <a:round/>
                      <a:headEnd type="none" w="med" len="med"/>
                      <a:tailEnd type="none" w="med" len="med"/>
                    </a:lnL>
                    <a:lnR w="6350" cap="flat" cmpd="sng" algn="ctr">
                      <a:solidFill>
                        <a:srgbClr val="A7A8AB"/>
                      </a:solidFill>
                      <a:prstDash val="solid"/>
                      <a:round/>
                      <a:headEnd type="none" w="med" len="med"/>
                      <a:tailEnd type="none" w="med" len="med"/>
                    </a:lnR>
                    <a:lnT w="6350" cap="flat" cmpd="sng" algn="ctr">
                      <a:solidFill>
                        <a:srgbClr val="A7A8AB"/>
                      </a:solidFill>
                      <a:prstDash val="solid"/>
                      <a:round/>
                      <a:headEnd type="none" w="med" len="med"/>
                      <a:tailEnd type="none" w="med" len="med"/>
                    </a:lnT>
                    <a:lnB w="6350" cap="flat" cmpd="sng" algn="ctr">
                      <a:solidFill>
                        <a:srgbClr val="A7A8AB"/>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noProof="0"/>
              <a:t>Click to edit Master title style</a:t>
            </a:r>
            <a:endParaRPr lang="en-A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 message with optional kicker">
    <p:spTree>
      <p:nvGrpSpPr>
        <p:cNvPr id="1" name=""/>
        <p:cNvGrpSpPr/>
        <p:nvPr/>
      </p:nvGrpSpPr>
      <p:grpSpPr>
        <a:xfrm>
          <a:off x="0" y="0"/>
          <a:ext cx="0" cy="0"/>
          <a:chOff x="0" y="0"/>
          <a:chExt cx="0" cy="0"/>
        </a:xfrm>
      </p:grpSpPr>
      <p:sp>
        <p:nvSpPr>
          <p:cNvPr id="2" name="Title 1"/>
          <p:cNvSpPr>
            <a:spLocks noGrp="1"/>
          </p:cNvSpPr>
          <p:nvPr>
            <p:ph type="title"/>
          </p:nvPr>
        </p:nvSpPr>
        <p:spPr>
          <a:xfrm>
            <a:off x="466725" y="2535767"/>
            <a:ext cx="8267700" cy="1853341"/>
          </a:xfrm>
        </p:spPr>
        <p:txBody>
          <a:bodyPr/>
          <a:lstStyle>
            <a:lvl1pPr algn="ctr">
              <a:defRPr sz="4400" baseline="0">
                <a:solidFill>
                  <a:schemeClr val="accent2"/>
                </a:solidFill>
              </a:defRPr>
            </a:lvl1pPr>
          </a:lstStyle>
          <a:p>
            <a:r>
              <a:rPr lang="en-US" dirty="0"/>
              <a:t>Click to edit Master title style</a:t>
            </a:r>
            <a:endParaRPr lang="en-AU"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ACROSS">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66725" y="1306800"/>
            <a:ext cx="73279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8" name="Content Placeholder 17"/>
          <p:cNvSpPr>
            <a:spLocks noGrp="1"/>
          </p:cNvSpPr>
          <p:nvPr>
            <p:ph sz="quarter" idx="11"/>
          </p:nvPr>
        </p:nvSpPr>
        <p:spPr>
          <a:xfrm>
            <a:off x="466725" y="2295526"/>
            <a:ext cx="8262000" cy="39719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19"/>
          <p:cNvSpPr>
            <a:spLocks noGrp="1"/>
          </p:cNvSpPr>
          <p:nvPr>
            <p:ph type="body" sz="quarter" idx="12"/>
          </p:nvPr>
        </p:nvSpPr>
        <p:spPr>
          <a:xfrm>
            <a:off x="466725" y="1935882"/>
            <a:ext cx="826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a:xfrm>
            <a:off x="466725" y="219076"/>
            <a:ext cx="6120000" cy="966565"/>
          </a:xfrm>
        </p:spPr>
        <p:txBody>
          <a:bodyPr/>
          <a:lstStyle/>
          <a:p>
            <a:r>
              <a:rPr lang="en-US" noProof="0"/>
              <a:t>Click to edit Master title style</a:t>
            </a:r>
            <a:endParaRPr lang="en-AU" noProof="0"/>
          </a:p>
        </p:txBody>
      </p:sp>
      <p:sp>
        <p:nvSpPr>
          <p:cNvPr id="9" name="Text Placeholder 21"/>
          <p:cNvSpPr>
            <a:spLocks noGrp="1"/>
          </p:cNvSpPr>
          <p:nvPr>
            <p:ph type="body" sz="quarter" idx="13"/>
          </p:nvPr>
        </p:nvSpPr>
        <p:spPr>
          <a:xfrm>
            <a:off x="466725" y="6267449"/>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dirty="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ACROSS no heading">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66725" y="1304926"/>
            <a:ext cx="7327900" cy="62865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8" name="Content Placeholder 17"/>
          <p:cNvSpPr>
            <a:spLocks noGrp="1"/>
          </p:cNvSpPr>
          <p:nvPr>
            <p:ph sz="quarter" idx="11"/>
          </p:nvPr>
        </p:nvSpPr>
        <p:spPr>
          <a:xfrm>
            <a:off x="466725" y="1933575"/>
            <a:ext cx="8262000" cy="433387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21"/>
          <p:cNvSpPr>
            <a:spLocks noGrp="1"/>
          </p:cNvSpPr>
          <p:nvPr>
            <p:ph type="body" sz="quarter" idx="13"/>
          </p:nvPr>
        </p:nvSpPr>
        <p:spPr>
          <a:xfrm>
            <a:off x="466725" y="6267449"/>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dirty="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 ACROSS">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66725" y="1304925"/>
            <a:ext cx="2160000" cy="4962526"/>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8" name="Content Placeholder 17"/>
          <p:cNvSpPr>
            <a:spLocks noGrp="1"/>
          </p:cNvSpPr>
          <p:nvPr>
            <p:ph sz="quarter" idx="11"/>
          </p:nvPr>
        </p:nvSpPr>
        <p:spPr>
          <a:xfrm>
            <a:off x="2788725" y="1609726"/>
            <a:ext cx="5940000" cy="46577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19"/>
          <p:cNvSpPr>
            <a:spLocks noGrp="1"/>
          </p:cNvSpPr>
          <p:nvPr>
            <p:ph type="body" sz="quarter" idx="12"/>
          </p:nvPr>
        </p:nvSpPr>
        <p:spPr>
          <a:xfrm>
            <a:off x="2788725" y="1249710"/>
            <a:ext cx="5940000" cy="360000"/>
          </a:xfrm>
        </p:spPr>
        <p:txBody>
          <a:bodyPr rIns="0" rtlCol="0" anchor="b">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lvl="0"/>
            <a:r>
              <a:rPr lang="en-US" noProof="0"/>
              <a:t>Click to edit Master text styles</a:t>
            </a:r>
          </a:p>
        </p:txBody>
      </p:sp>
      <p:sp>
        <p:nvSpPr>
          <p:cNvPr id="22" name="Text Placeholder 21"/>
          <p:cNvSpPr>
            <a:spLocks noGrp="1"/>
          </p:cNvSpPr>
          <p:nvPr>
            <p:ph type="body" sz="quarter" idx="13"/>
          </p:nvPr>
        </p:nvSpPr>
        <p:spPr>
          <a:xfrm>
            <a:off x="466725" y="6268508"/>
            <a:ext cx="8262000"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23" name="Title 22"/>
          <p:cNvSpPr>
            <a:spLocks noGrp="1"/>
          </p:cNvSpPr>
          <p:nvPr>
            <p:ph type="title"/>
          </p:nvPr>
        </p:nvSpPr>
        <p:spPr/>
        <p:txBody>
          <a:bodyPr/>
          <a:lstStyle/>
          <a:p>
            <a:r>
              <a:rPr lang="en-US" noProof="0"/>
              <a:t>Click to edit Master title style</a:t>
            </a:r>
            <a:endParaRPr lang="en-A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2668"/>
            <a:ext cx="73296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4"/>
          <p:cNvSpPr>
            <a:spLocks noGrp="1"/>
          </p:cNvSpPr>
          <p:nvPr>
            <p:ph type="body" sz="quarter" idx="12"/>
          </p:nvPr>
        </p:nvSpPr>
        <p:spPr>
          <a:xfrm>
            <a:off x="4782691" y="1936800"/>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4782691"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7600"/>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
        <p:nvSpPr>
          <p:cNvPr id="9" name="Text Placeholder 14"/>
          <p:cNvSpPr>
            <a:spLocks noGrp="1"/>
          </p:cNvSpPr>
          <p:nvPr>
            <p:ph type="body" sz="quarter" idx="16"/>
          </p:nvPr>
        </p:nvSpPr>
        <p:spPr>
          <a:xfrm>
            <a:off x="462037" y="1936800"/>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ACROSS no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4" name="Text Placeholder 3"/>
          <p:cNvSpPr>
            <a:spLocks noGrp="1"/>
          </p:cNvSpPr>
          <p:nvPr>
            <p:ph type="body" sz="quarter" idx="10"/>
          </p:nvPr>
        </p:nvSpPr>
        <p:spPr>
          <a:xfrm>
            <a:off x="461963" y="1304924"/>
            <a:ext cx="7329600" cy="630000"/>
          </a:xfrm>
        </p:spPr>
        <p:txBody>
          <a:bodyPr rIns="0" rtlCol="0">
            <a:noAutofit/>
          </a:bodyPr>
          <a:lstStyle>
            <a:lvl1pPr marL="0" indent="0" algn="l" defTabSz="914400" rtl="0" eaLnBrk="1" latinLnBrk="0" hangingPunct="1">
              <a:lnSpc>
                <a:spcPct val="90000"/>
              </a:lnSpc>
              <a:spcBef>
                <a:spcPts val="0"/>
              </a:spcBef>
              <a:spcAft>
                <a:spcPts val="600"/>
              </a:spcAft>
              <a:buFont typeface="Arial" pitchFamily="34" charset="0"/>
              <a:buNone/>
              <a:defRPr lang="en-AU" sz="1800" kern="1200" noProof="0" dirty="0">
                <a:solidFill>
                  <a:schemeClr val="accent2"/>
                </a:solidFill>
                <a:latin typeface="+mn-lt"/>
                <a:ea typeface="+mn-ea"/>
                <a:cs typeface="+mn-cs"/>
              </a:defRPr>
            </a:lvl1pPr>
          </a:lstStyle>
          <a:p>
            <a:pPr lvl="0"/>
            <a:r>
              <a:rPr lang="en-US" noProof="0" dirty="0"/>
              <a:t>Click to edit Master text styles</a:t>
            </a:r>
          </a:p>
        </p:txBody>
      </p:sp>
      <p:sp>
        <p:nvSpPr>
          <p:cNvPr id="13" name="Content Placeholder 12"/>
          <p:cNvSpPr>
            <a:spLocks noGrp="1"/>
          </p:cNvSpPr>
          <p:nvPr>
            <p:ph sz="quarter" idx="11"/>
          </p:nvPr>
        </p:nvSpPr>
        <p:spPr>
          <a:xfrm>
            <a:off x="461963" y="2008800"/>
            <a:ext cx="3942000" cy="42588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5" name="Text Placeholder 14"/>
          <p:cNvSpPr>
            <a:spLocks noGrp="1"/>
          </p:cNvSpPr>
          <p:nvPr>
            <p:ph type="body" sz="quarter" idx="12"/>
          </p:nvPr>
        </p:nvSpPr>
        <p:spPr>
          <a:xfrm>
            <a:off x="4782691" y="1935882"/>
            <a:ext cx="3942000" cy="360000"/>
          </a:xfrm>
        </p:spPr>
        <p:txBody>
          <a:bodyPr rIns="0" rtlCol="0" anchor="b">
            <a:noAutofit/>
          </a:bodyPr>
          <a:lstStyle>
            <a:lvl1pPr>
              <a:defRPr lang="en-AU" sz="1600" kern="1200" dirty="0">
                <a:solidFill>
                  <a:srgbClr val="828386"/>
                </a:solidFill>
                <a:latin typeface="+mn-lt"/>
                <a:ea typeface="+mn-ea"/>
                <a:cs typeface="+mn-cs"/>
              </a:defRPr>
            </a:lvl1pPr>
          </a:lstStyle>
          <a:p>
            <a:pPr lvl="0"/>
            <a:r>
              <a:rPr lang="en-US" noProof="0"/>
              <a:t>Click to edit Master text styles</a:t>
            </a:r>
          </a:p>
        </p:txBody>
      </p:sp>
      <p:sp>
        <p:nvSpPr>
          <p:cNvPr id="17" name="Content Placeholder 16"/>
          <p:cNvSpPr>
            <a:spLocks noGrp="1"/>
          </p:cNvSpPr>
          <p:nvPr>
            <p:ph sz="quarter" idx="13"/>
          </p:nvPr>
        </p:nvSpPr>
        <p:spPr>
          <a:xfrm>
            <a:off x="4782691" y="2295525"/>
            <a:ext cx="3942000" cy="39719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20"/>
          <p:cNvSpPr>
            <a:spLocks noGrp="1"/>
          </p:cNvSpPr>
          <p:nvPr>
            <p:ph type="body" sz="quarter" idx="15"/>
          </p:nvPr>
        </p:nvSpPr>
        <p:spPr>
          <a:xfrm>
            <a:off x="468000" y="6267600"/>
            <a:ext cx="8262937" cy="360000"/>
          </a:xfrm>
        </p:spPr>
        <p:txBody>
          <a:bodyPr lIns="0" rIns="0" rtlCol="0" anchor="b">
            <a:noAutofit/>
          </a:bodyPr>
          <a:lstStyle>
            <a:lvl1pPr algn="r">
              <a:defRPr lang="en-AU" sz="1800" kern="1200" baseline="0" noProof="0">
                <a:solidFill>
                  <a:schemeClr val="accent4"/>
                </a:solidFill>
                <a:latin typeface="+mn-lt"/>
                <a:ea typeface="+mn-ea"/>
                <a:cs typeface="+mn-cs"/>
              </a:defRPr>
            </a:lvl1pPr>
          </a:lstStyle>
          <a:p>
            <a:pPr lvl="0"/>
            <a:r>
              <a:rPr lang="en-US" noProof="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66725" y="2286000"/>
            <a:ext cx="8261350" cy="3981450"/>
          </a:xfrm>
          <a:prstGeom prst="rect">
            <a:avLst/>
          </a:prstGeom>
          <a:noFill/>
          <a:ln w="9525">
            <a:noFill/>
            <a:miter lim="800000"/>
            <a:headEnd/>
            <a:tailEnd/>
          </a:ln>
        </p:spPr>
        <p:txBody>
          <a:bodyPr vert="horz" wrap="square" lIns="90000" tIns="36000" rIns="36000" bIns="36000" numCol="1" anchor="t" anchorCtr="0" compatLnSpc="1">
            <a:prstTxWarp prst="textNoShape">
              <a:avLst/>
            </a:prstTxWarp>
          </a:bodyPr>
          <a:lstStyle/>
          <a:p>
            <a:pPr lvl="0"/>
            <a:r>
              <a:rPr lang="en-AU"/>
              <a:t>Click to insert text/table/graph</a:t>
            </a:r>
          </a:p>
          <a:p>
            <a:pPr lvl="1"/>
            <a:r>
              <a:rPr lang="en-AU"/>
              <a:t>Bullet L1</a:t>
            </a:r>
          </a:p>
          <a:p>
            <a:pPr lvl="2"/>
            <a:r>
              <a:rPr lang="en-AU"/>
              <a:t>Bullet L2</a:t>
            </a:r>
          </a:p>
          <a:p>
            <a:pPr lvl="3"/>
            <a:r>
              <a:rPr lang="en-AU"/>
              <a:t>Bullet L3</a:t>
            </a:r>
          </a:p>
        </p:txBody>
      </p:sp>
      <p:sp>
        <p:nvSpPr>
          <p:cNvPr id="1027" name="Title Placeholder 1"/>
          <p:cNvSpPr>
            <a:spLocks noGrp="1"/>
          </p:cNvSpPr>
          <p:nvPr>
            <p:ph type="title"/>
          </p:nvPr>
        </p:nvSpPr>
        <p:spPr bwMode="auto">
          <a:xfrm>
            <a:off x="466725" y="219075"/>
            <a:ext cx="6121400" cy="966788"/>
          </a:xfrm>
          <a:prstGeom prst="rect">
            <a:avLst/>
          </a:prstGeom>
          <a:noFill/>
          <a:ln w="9525">
            <a:noFill/>
            <a:miter lim="800000"/>
            <a:headEnd/>
            <a:tailEnd/>
          </a:ln>
        </p:spPr>
        <p:txBody>
          <a:bodyPr vert="horz" wrap="square" lIns="90000" tIns="36000" rIns="36000" bIns="36000" numCol="1" anchor="b" anchorCtr="0" compatLnSpc="1">
            <a:prstTxWarp prst="textNoShape">
              <a:avLst/>
            </a:prstTxWarp>
          </a:bodyPr>
          <a:lstStyle/>
          <a:p>
            <a:pPr lvl="0"/>
            <a:r>
              <a:rPr lang="en-US"/>
              <a:t>Click to insert page title</a:t>
            </a:r>
            <a:endParaRPr lang="en-AU"/>
          </a:p>
        </p:txBody>
      </p:sp>
      <p:sp>
        <p:nvSpPr>
          <p:cNvPr id="10" name="TextBox 9"/>
          <p:cNvSpPr txBox="1"/>
          <p:nvPr userDrawn="1"/>
        </p:nvSpPr>
        <p:spPr>
          <a:xfrm>
            <a:off x="7605713" y="6629400"/>
            <a:ext cx="1223962" cy="200025"/>
          </a:xfrm>
          <a:prstGeom prst="rect">
            <a:avLst/>
          </a:prstGeom>
          <a:noFill/>
        </p:spPr>
        <p:txBody>
          <a:bodyPr>
            <a:spAutoFit/>
          </a:bodyPr>
          <a:lstStyle/>
          <a:p>
            <a:pPr algn="r" fontAlgn="auto">
              <a:spcBef>
                <a:spcPts val="0"/>
              </a:spcBef>
              <a:spcAft>
                <a:spcPts val="0"/>
              </a:spcAft>
              <a:defRPr/>
            </a:pPr>
            <a:r>
              <a:rPr lang="en-AU" sz="700" dirty="0">
                <a:solidFill>
                  <a:schemeClr val="tx2"/>
                </a:solidFill>
                <a:latin typeface="+mn-lt"/>
                <a:cs typeface="+mn-cs"/>
              </a:rPr>
              <a:t>PAGE </a:t>
            </a:r>
            <a:fld id="{7D9AEEDC-6742-4B5B-B671-055CCE58213A}" type="slidenum">
              <a:rPr lang="en-AU" sz="700">
                <a:solidFill>
                  <a:schemeClr val="tx2"/>
                </a:solidFill>
                <a:latin typeface="+mn-lt"/>
                <a:cs typeface="+mn-cs"/>
              </a:rPr>
              <a:pPr algn="r" fontAlgn="auto">
                <a:spcBef>
                  <a:spcPts val="0"/>
                </a:spcBef>
                <a:spcAft>
                  <a:spcPts val="0"/>
                </a:spcAft>
                <a:defRPr/>
              </a:pPr>
              <a:t>‹#›</a:t>
            </a:fld>
            <a:endParaRPr lang="en-AU" sz="700" dirty="0">
              <a:solidFill>
                <a:schemeClr val="tx2"/>
              </a:solidFill>
              <a:latin typeface="+mn-lt"/>
              <a:cs typeface="+mn-cs"/>
            </a:endParaRPr>
          </a:p>
        </p:txBody>
      </p:sp>
      <p:sp>
        <p:nvSpPr>
          <p:cNvPr id="13" name="Rectangle 12"/>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cxnSp>
        <p:nvCxnSpPr>
          <p:cNvPr id="12" name="Straight Connector 11"/>
          <p:cNvCxnSpPr/>
          <p:nvPr userDrawn="1"/>
        </p:nvCxnSpPr>
        <p:spPr>
          <a:xfrm>
            <a:off x="466725" y="1187450"/>
            <a:ext cx="82613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31" name="Picture 6"/>
          <p:cNvPicPr>
            <a:picLocks noChangeAspect="1"/>
          </p:cNvPicPr>
          <p:nvPr userDrawn="1"/>
        </p:nvPicPr>
        <p:blipFill>
          <a:blip r:embed="rId33"/>
          <a:srcRect/>
          <a:stretch>
            <a:fillRect/>
          </a:stretch>
        </p:blipFill>
        <p:spPr bwMode="auto">
          <a:xfrm>
            <a:off x="7177088" y="587375"/>
            <a:ext cx="1555750" cy="492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1" r:id="rId5"/>
    <p:sldLayoutId id="2147483680" r:id="rId6"/>
    <p:sldLayoutId id="2147483679" r:id="rId7"/>
    <p:sldLayoutId id="2147483678" r:id="rId8"/>
    <p:sldLayoutId id="2147483677" r:id="rId9"/>
    <p:sldLayoutId id="2147483676" r:id="rId10"/>
    <p:sldLayoutId id="2147483675" r:id="rId11"/>
    <p:sldLayoutId id="2147483674" r:id="rId12"/>
    <p:sldLayoutId id="2147483673" r:id="rId13"/>
    <p:sldLayoutId id="2147483672" r:id="rId14"/>
    <p:sldLayoutId id="2147483671"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transition>
    <p:fade/>
  </p:transition>
  <p:txStyles>
    <p:titleStyle>
      <a:lvl1pPr algn="l" rtl="0" fontAlgn="base">
        <a:lnSpc>
          <a:spcPct val="90000"/>
        </a:lnSpc>
        <a:spcBef>
          <a:spcPct val="0"/>
        </a:spcBef>
        <a:spcAft>
          <a:spcPct val="0"/>
        </a:spcAft>
        <a:defRPr lang="en-AU" sz="2600" kern="1200" dirty="0">
          <a:solidFill>
            <a:schemeClr val="tx1"/>
          </a:solidFill>
          <a:latin typeface="Arial" pitchFamily="34" charset="0"/>
          <a:ea typeface="+mj-ea"/>
          <a:cs typeface="Arial" pitchFamily="34" charset="0"/>
        </a:defRPr>
      </a:lvl1pPr>
      <a:lvl2pPr algn="l" rtl="0" fontAlgn="base">
        <a:lnSpc>
          <a:spcPct val="90000"/>
        </a:lnSpc>
        <a:spcBef>
          <a:spcPct val="0"/>
        </a:spcBef>
        <a:spcAft>
          <a:spcPct val="0"/>
        </a:spcAft>
        <a:defRPr sz="2600">
          <a:solidFill>
            <a:schemeClr val="tx1"/>
          </a:solidFill>
          <a:latin typeface="Arial" charset="0"/>
          <a:cs typeface="Arial" charset="0"/>
        </a:defRPr>
      </a:lvl2pPr>
      <a:lvl3pPr algn="l" rtl="0" fontAlgn="base">
        <a:lnSpc>
          <a:spcPct val="90000"/>
        </a:lnSpc>
        <a:spcBef>
          <a:spcPct val="0"/>
        </a:spcBef>
        <a:spcAft>
          <a:spcPct val="0"/>
        </a:spcAft>
        <a:defRPr sz="2600">
          <a:solidFill>
            <a:schemeClr val="tx1"/>
          </a:solidFill>
          <a:latin typeface="Arial" charset="0"/>
          <a:cs typeface="Arial" charset="0"/>
        </a:defRPr>
      </a:lvl3pPr>
      <a:lvl4pPr algn="l" rtl="0" fontAlgn="base">
        <a:lnSpc>
          <a:spcPct val="90000"/>
        </a:lnSpc>
        <a:spcBef>
          <a:spcPct val="0"/>
        </a:spcBef>
        <a:spcAft>
          <a:spcPct val="0"/>
        </a:spcAft>
        <a:defRPr sz="2600">
          <a:solidFill>
            <a:schemeClr val="tx1"/>
          </a:solidFill>
          <a:latin typeface="Arial" charset="0"/>
          <a:cs typeface="Arial" charset="0"/>
        </a:defRPr>
      </a:lvl4pPr>
      <a:lvl5pPr algn="l" rtl="0" fontAlgn="base">
        <a:lnSpc>
          <a:spcPct val="90000"/>
        </a:lnSpc>
        <a:spcBef>
          <a:spcPct val="0"/>
        </a:spcBef>
        <a:spcAft>
          <a:spcPct val="0"/>
        </a:spcAft>
        <a:defRPr sz="2600">
          <a:solidFill>
            <a:schemeClr val="tx1"/>
          </a:solidFill>
          <a:latin typeface="Arial" charset="0"/>
          <a:cs typeface="Arial" charset="0"/>
        </a:defRPr>
      </a:lvl5pPr>
      <a:lvl6pPr marL="457200" algn="l" rtl="0" fontAlgn="base">
        <a:lnSpc>
          <a:spcPct val="90000"/>
        </a:lnSpc>
        <a:spcBef>
          <a:spcPct val="0"/>
        </a:spcBef>
        <a:spcAft>
          <a:spcPct val="0"/>
        </a:spcAft>
        <a:defRPr sz="2600">
          <a:solidFill>
            <a:schemeClr val="tx1"/>
          </a:solidFill>
          <a:latin typeface="Arial" charset="0"/>
          <a:cs typeface="Arial" charset="0"/>
        </a:defRPr>
      </a:lvl6pPr>
      <a:lvl7pPr marL="914400" algn="l" rtl="0" fontAlgn="base">
        <a:lnSpc>
          <a:spcPct val="90000"/>
        </a:lnSpc>
        <a:spcBef>
          <a:spcPct val="0"/>
        </a:spcBef>
        <a:spcAft>
          <a:spcPct val="0"/>
        </a:spcAft>
        <a:defRPr sz="2600">
          <a:solidFill>
            <a:schemeClr val="tx1"/>
          </a:solidFill>
          <a:latin typeface="Arial" charset="0"/>
          <a:cs typeface="Arial" charset="0"/>
        </a:defRPr>
      </a:lvl7pPr>
      <a:lvl8pPr marL="1371600" algn="l" rtl="0" fontAlgn="base">
        <a:lnSpc>
          <a:spcPct val="90000"/>
        </a:lnSpc>
        <a:spcBef>
          <a:spcPct val="0"/>
        </a:spcBef>
        <a:spcAft>
          <a:spcPct val="0"/>
        </a:spcAft>
        <a:defRPr sz="2600">
          <a:solidFill>
            <a:schemeClr val="tx1"/>
          </a:solidFill>
          <a:latin typeface="Arial" charset="0"/>
          <a:cs typeface="Arial" charset="0"/>
        </a:defRPr>
      </a:lvl8pPr>
      <a:lvl9pPr marL="1828800" algn="l" rtl="0" fontAlgn="base">
        <a:lnSpc>
          <a:spcPct val="90000"/>
        </a:lnSpc>
        <a:spcBef>
          <a:spcPct val="0"/>
        </a:spcBef>
        <a:spcAft>
          <a:spcPct val="0"/>
        </a:spcAft>
        <a:defRPr sz="2600">
          <a:solidFill>
            <a:schemeClr val="tx1"/>
          </a:solidFill>
          <a:latin typeface="Arial" charset="0"/>
          <a:cs typeface="Arial" charset="0"/>
        </a:defRPr>
      </a:lvl9pPr>
    </p:titleStyle>
    <p:bodyStyle>
      <a:lvl1pPr algn="l" rtl="0" fontAlgn="base">
        <a:spcBef>
          <a:spcPct val="0"/>
        </a:spcBef>
        <a:spcAft>
          <a:spcPts val="600"/>
        </a:spcAft>
        <a:buFont typeface="Arial" charset="0"/>
        <a:defRPr sz="1400" kern="1200">
          <a:solidFill>
            <a:schemeClr val="tx1"/>
          </a:solidFill>
          <a:latin typeface="+mn-lt"/>
          <a:ea typeface="+mn-ea"/>
          <a:cs typeface="+mn-cs"/>
        </a:defRPr>
      </a:lvl1pPr>
      <a:lvl2pPr marL="266700" indent="-266700" algn="l" rtl="0" fontAlgn="base">
        <a:spcBef>
          <a:spcPct val="0"/>
        </a:spcBef>
        <a:spcAft>
          <a:spcPts val="600"/>
        </a:spcAft>
        <a:buClr>
          <a:schemeClr val="accent2"/>
        </a:buClr>
        <a:buSzPct val="85000"/>
        <a:buFont typeface="Wingdings" pitchFamily="2" charset="2"/>
        <a:buChar char="l"/>
        <a:defRPr sz="1400" kern="1200">
          <a:solidFill>
            <a:schemeClr val="tx1"/>
          </a:solidFill>
          <a:latin typeface="+mn-lt"/>
          <a:ea typeface="+mn-ea"/>
          <a:cs typeface="+mn-cs"/>
        </a:defRPr>
      </a:lvl2pPr>
      <a:lvl3pPr marL="542925" indent="-276225" algn="l" rtl="0" fontAlgn="base">
        <a:spcBef>
          <a:spcPct val="0"/>
        </a:spcBef>
        <a:spcAft>
          <a:spcPts val="600"/>
        </a:spcAft>
        <a:buClr>
          <a:schemeClr val="tx1"/>
        </a:buClr>
        <a:buSzPct val="100000"/>
        <a:buFont typeface="HelveticaNeue LT 45 Lt"/>
        <a:buChar char="—"/>
        <a:defRPr sz="1400" kern="1200">
          <a:solidFill>
            <a:schemeClr val="tx1"/>
          </a:solidFill>
          <a:latin typeface="+mn-lt"/>
          <a:ea typeface="+mn-ea"/>
          <a:cs typeface="+mn-cs"/>
        </a:defRPr>
      </a:lvl3pPr>
      <a:lvl4pPr marL="809625" indent="-266700" algn="l" rtl="0" fontAlgn="base">
        <a:spcBef>
          <a:spcPct val="0"/>
        </a:spcBef>
        <a:spcAft>
          <a:spcPts val="600"/>
        </a:spcAft>
        <a:buFont typeface="HelveticaNeue LT 45 Lt"/>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eams.microsoft.com/l/meetup-join/19%3ameeting_YWRlMjZhNzUtZTM3ZC00YWI5LWE5YzgtOThmYTc4ODY2MGVi%40thread.v2/0?context=%7b%22Tid%22%3a%22e6114f29-54a2-4064-85c5-a11219ebfbef%22%2c%22Oid%22%3a%22a67cd233-6f78-4ec2-be4d-06084e0cb1bf%22%7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bwMode="gray">
          <a:xfrm>
            <a:off x="2441575" y="1617663"/>
            <a:ext cx="6264275" cy="463550"/>
          </a:xfrm>
        </p:spPr>
        <p:txBody>
          <a:bodyPr/>
          <a:lstStyle/>
          <a:p>
            <a:pPr fontAlgn="auto">
              <a:spcAft>
                <a:spcPts val="0"/>
              </a:spcAft>
              <a:defRPr/>
            </a:pPr>
            <a:r>
              <a:rPr lang="en-GB" dirty="0"/>
              <a:t>West of Duddon Sands</a:t>
            </a:r>
            <a:br>
              <a:rPr lang="en-GB" dirty="0"/>
            </a:br>
            <a:r>
              <a:rPr lang="en-GB" dirty="0"/>
              <a:t>Offshore Transmission</a:t>
            </a:r>
          </a:p>
        </p:txBody>
      </p:sp>
      <p:sp>
        <p:nvSpPr>
          <p:cNvPr id="36866" name="Subtitle 4"/>
          <p:cNvSpPr>
            <a:spLocks noGrp="1"/>
          </p:cNvSpPr>
          <p:nvPr>
            <p:ph type="subTitle" idx="1"/>
          </p:nvPr>
        </p:nvSpPr>
        <p:spPr bwMode="gray">
          <a:xfrm>
            <a:off x="2441575" y="2006600"/>
            <a:ext cx="6264275" cy="346075"/>
          </a:xfrm>
        </p:spPr>
        <p:txBody>
          <a:bodyPr/>
          <a:lstStyle/>
          <a:p>
            <a:pPr>
              <a:spcBef>
                <a:spcPct val="0"/>
              </a:spcBef>
            </a:pPr>
            <a:r>
              <a:rPr lang="en-AU" dirty="0"/>
              <a:t>I</a:t>
            </a:r>
            <a:r>
              <a:rPr dirty="0"/>
              <a:t>nvestor </a:t>
            </a:r>
            <a:r>
              <a:rPr lang="en-AU" dirty="0"/>
              <a:t>P</a:t>
            </a:r>
            <a:r>
              <a:rPr dirty="0"/>
              <a:t>resentation | Period to </a:t>
            </a:r>
            <a:r>
              <a:rPr lang="en-GB" dirty="0"/>
              <a:t>31 July </a:t>
            </a:r>
            <a:r>
              <a:rPr lang="en-AU" dirty="0"/>
              <a:t>2025</a:t>
            </a:r>
            <a:endParaRPr dirty="0"/>
          </a:p>
        </p:txBody>
      </p:sp>
      <p:sp>
        <p:nvSpPr>
          <p:cNvPr id="2" name="Rectangle 1"/>
          <p:cNvSpPr/>
          <p:nvPr/>
        </p:nvSpPr>
        <p:spPr>
          <a:xfrm>
            <a:off x="5355771" y="2389237"/>
            <a:ext cx="3622766" cy="4093428"/>
          </a:xfrm>
          <a:prstGeom prst="rect">
            <a:avLst/>
          </a:prstGeom>
          <a:solidFill>
            <a:srgbClr val="FFFF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333333"/>
                </a:solidFill>
                <a:effectLst/>
                <a:uLnTx/>
                <a:uFillTx/>
                <a:latin typeface="Arial" charset="0"/>
                <a:ea typeface="+mn-ea"/>
                <a:cs typeface="Arial" charset="0"/>
              </a:rPr>
              <a:t>Teams Conferencing Details</a:t>
            </a:r>
            <a:r>
              <a:rPr kumimoji="0" lang="en-US" sz="1100" b="0" i="0" u="none" strike="noStrike" kern="1200" cap="none" spc="0" normalizeH="0" baseline="0" noProof="0" dirty="0">
                <a:ln>
                  <a:noFill/>
                </a:ln>
                <a:solidFill>
                  <a:srgbClr val="333333"/>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33333"/>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Arial" charset="0"/>
                <a:ea typeface="+mn-ea"/>
                <a:cs typeface="Arial" charset="0"/>
              </a:rPr>
              <a:t>13.30 UK time 28 August 202</a:t>
            </a:r>
            <a:r>
              <a:rPr lang="en-US" sz="1400" b="1" dirty="0">
                <a:solidFill>
                  <a:srgbClr val="333333"/>
                </a:solidFill>
              </a:rPr>
              <a:t>5</a:t>
            </a:r>
            <a:endParaRPr kumimoji="0" lang="en-US" sz="1400" b="1" i="0" u="none" strike="noStrike" kern="1200" cap="none" spc="0" normalizeH="0" baseline="0" noProof="0" dirty="0">
              <a:ln>
                <a:noFill/>
              </a:ln>
              <a:solidFill>
                <a:srgbClr val="333333"/>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333333"/>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lang="en-GB" u="sng" dirty="0">
                <a:latin typeface="Segoe UI" panose="020B0502040204020203" pitchFamily="34" charset="0"/>
                <a:ea typeface="Times New Roman" panose="02020603050405020304" pitchFamily="18" charset="0"/>
              </a:rPr>
              <a:t>Click here to join the meeting:</a:t>
            </a:r>
            <a:endParaRPr lang="en-GB" sz="1800" u="sng" dirty="0">
              <a:effectLst/>
              <a:latin typeface="Segoe UI" panose="020B0502040204020203" pitchFamily="34" charset="0"/>
              <a:ea typeface="Times New Roman" panose="02020603050405020304" pitchFamily="18" charset="0"/>
            </a:endParaRPr>
          </a:p>
          <a:p>
            <a:pPr lvl="0">
              <a:spcAft>
                <a:spcPts val="0"/>
              </a:spcAft>
              <a:defRPr/>
            </a:pPr>
            <a:r>
              <a:rPr lang="en-GB" sz="800" dirty="0">
                <a:solidFill>
                  <a:srgbClr val="6264A7"/>
                </a:solidFill>
                <a:latin typeface="Segoe UI" panose="020B0502040204020203" pitchFamily="34" charset="0"/>
                <a:ea typeface="Calibri" panose="020F0502020204030204" pitchFamily="34" charset="0"/>
                <a:hlinkClick r:id="rId2"/>
              </a:rPr>
              <a:t>https://teams.microsoft.com/l/meetup-join/19%3ameeting_YWRlMjZhNzUtZTM3ZC00YWI5LWE5YzgtOThmYTc4ODY2MGVi%40thread.v2/0?context=%7b%22Tid%22%3a%22e6114f29-54a2-4064-85c5-a11219ebfbef%22%2c%22Oid%22%3a%22a67cd233-6f78-4ec2-be4d-06084e0cb1bf%22%7d</a:t>
            </a:r>
            <a:endParaRPr lang="en-GB" sz="800" dirty="0">
              <a:solidFill>
                <a:srgbClr val="6264A7"/>
              </a:solidFill>
              <a:latin typeface="Segoe UI" panose="020B0502040204020203" pitchFamily="34" charset="0"/>
              <a:ea typeface="Calibri" panose="020F0502020204030204" pitchFamily="34" charset="0"/>
            </a:endParaRPr>
          </a:p>
          <a:p>
            <a:pPr lvl="0">
              <a:spcAft>
                <a:spcPts val="0"/>
              </a:spcAft>
              <a:defRPr/>
            </a:pPr>
            <a:r>
              <a:rPr kumimoji="0" lang="en-GB" sz="1600" b="0" i="0" u="none" strike="noStrike" kern="1200" cap="none" spc="0" normalizeH="0" baseline="0" noProof="0" dirty="0">
                <a:ln>
                  <a:noFill/>
                </a:ln>
                <a:solidFill>
                  <a:srgbClr val="252424"/>
                </a:solidFill>
                <a:effectLst/>
                <a:uLnTx/>
                <a:uFillTx/>
                <a:latin typeface="Segoe UI" panose="020B0502040204020203" pitchFamily="34" charset="0"/>
                <a:ea typeface="Calibri" panose="020F0502020204030204" pitchFamily="34" charset="0"/>
                <a:cs typeface="Arial" charset="0"/>
              </a:rPr>
              <a:t>Meeting ID: </a:t>
            </a:r>
            <a:r>
              <a:rPr lang="en-GB" dirty="0"/>
              <a:t>398 093 942 780 </a:t>
            </a:r>
            <a:endParaRPr kumimoji="0" lang="en-GB" sz="1600" b="0" i="0" u="none" strike="noStrike" kern="1200" cap="none" spc="0" normalizeH="0" baseline="0" noProof="0" dirty="0">
              <a:ln>
                <a:noFill/>
              </a:ln>
              <a:solidFill>
                <a:srgbClr val="252424"/>
              </a:solidFill>
              <a:effectLst/>
              <a:uLnTx/>
              <a:uFillTx/>
              <a:latin typeface="Segoe UI" panose="020B0502040204020203" pitchFamily="34" charset="0"/>
              <a:ea typeface="Calibri" panose="020F0502020204030204" pitchFamily="34" charset="0"/>
              <a:cs typeface="Arial" charset="0"/>
            </a:endParaRPr>
          </a:p>
          <a:p>
            <a:pPr>
              <a:spcAft>
                <a:spcPts val="0"/>
              </a:spcAft>
              <a:defRPr/>
            </a:pPr>
            <a:r>
              <a:rPr lang="en-GB" sz="1600" dirty="0">
                <a:solidFill>
                  <a:srgbClr val="252424"/>
                </a:solidFill>
                <a:latin typeface="Segoe UI" panose="020B0502040204020203" pitchFamily="34" charset="0"/>
                <a:ea typeface="Calibri" panose="020F0502020204030204" pitchFamily="34" charset="0"/>
              </a:rPr>
              <a:t>Password: </a:t>
            </a:r>
            <a:r>
              <a:rPr lang="en-GB" dirty="0"/>
              <a:t>Tn7E5mn2 </a:t>
            </a:r>
            <a:endParaRPr kumimoji="0" lang="en-GB" sz="16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srgbClr val="252424"/>
              </a:solidFill>
              <a:effectLst/>
              <a:uLnTx/>
              <a:uFillTx/>
              <a:latin typeface="Segoe UI" panose="020B0502040204020203" pitchFamily="34" charset="0"/>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GB" sz="1800" b="0" i="0" u="sng" strike="noStrike" kern="1200" cap="none" spc="0" normalizeH="0" baseline="0" noProof="0" dirty="0">
                <a:ln>
                  <a:noFill/>
                </a:ln>
                <a:solidFill>
                  <a:srgbClr val="252424"/>
                </a:solidFill>
                <a:effectLst/>
                <a:uLnTx/>
                <a:uFillTx/>
                <a:latin typeface="Segoe UI" panose="020B0502040204020203" pitchFamily="34" charset="0"/>
                <a:ea typeface="Calibri" panose="020F0502020204030204" pitchFamily="34" charset="0"/>
                <a:cs typeface="Arial" charset="0"/>
              </a:rPr>
              <a:t>United Kingdom, London (Toll):</a:t>
            </a:r>
          </a:p>
          <a:p>
            <a:pPr marL="0" marR="0" lvl="0" indent="0" algn="l" defTabSz="914400" rtl="0" eaLnBrk="1" fontAlgn="base" latinLnBrk="0" hangingPunct="1">
              <a:lnSpc>
                <a:spcPct val="100000"/>
              </a:lnSpc>
              <a:spcBef>
                <a:spcPct val="0"/>
              </a:spcBef>
              <a:spcAft>
                <a:spcPts val="0"/>
              </a:spcAft>
              <a:buClrTx/>
              <a:buSzTx/>
              <a:buFontTx/>
              <a:buNone/>
              <a:tabLst/>
              <a:defRPr/>
            </a:pPr>
            <a:r>
              <a:rPr lang="en-GB" sz="1600" dirty="0">
                <a:solidFill>
                  <a:srgbClr val="252424"/>
                </a:solidFill>
                <a:latin typeface="Segoe UI" panose="020B0502040204020203" pitchFamily="34" charset="0"/>
                <a:ea typeface="Calibri" panose="020F0502020204030204" pitchFamily="34" charset="0"/>
              </a:rPr>
              <a:t>+44 20 7660 8324</a:t>
            </a:r>
            <a:endParaRPr kumimoji="0" lang="en-GB" sz="16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Arial" charset="0"/>
            </a:endParaRPr>
          </a:p>
          <a:p>
            <a:pPr lvl="0">
              <a:spcAft>
                <a:spcPts val="0"/>
              </a:spcAft>
              <a:defRPr/>
            </a:pPr>
            <a:r>
              <a:rPr kumimoji="0" lang="en-GB" sz="1600" b="0" i="0" u="none" strike="noStrike" kern="1200" cap="none" spc="0" normalizeH="0" baseline="0" noProof="0" dirty="0">
                <a:ln>
                  <a:noFill/>
                </a:ln>
                <a:solidFill>
                  <a:srgbClr val="252424"/>
                </a:solidFill>
                <a:effectLst/>
                <a:uLnTx/>
                <a:uFillTx/>
                <a:latin typeface="Segoe UI" panose="020B0502040204020203" pitchFamily="34" charset="0"/>
                <a:ea typeface="Calibri" panose="020F0502020204030204" pitchFamily="34" charset="0"/>
                <a:cs typeface="Arial" charset="0"/>
              </a:rPr>
              <a:t>Phone Conference ID: </a:t>
            </a:r>
            <a:r>
              <a:rPr lang="en-GB" dirty="0"/>
              <a:t>367 191 399# </a:t>
            </a:r>
          </a:p>
          <a:p>
            <a:pPr lvl="0">
              <a:spcAft>
                <a:spcPts val="0"/>
              </a:spcAft>
              <a:defRPr/>
            </a:pPr>
            <a:endParaRPr kumimoji="0" lang="en-US" sz="1100" b="0" i="0" u="none" strike="noStrike" kern="1200" cap="none" spc="0" normalizeH="0" baseline="0" noProof="0" dirty="0">
              <a:ln>
                <a:noFill/>
              </a:ln>
              <a:solidFill>
                <a:srgbClr val="FF0000"/>
              </a:solidFill>
              <a:effectLst/>
              <a:highlight>
                <a:srgbClr val="FFFF00"/>
              </a:highligh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33"/>
                </a:solidFill>
                <a:effectLst/>
                <a:uLnTx/>
                <a:uFillTx/>
                <a:latin typeface="Arial" charset="0"/>
                <a:ea typeface="+mn-ea"/>
                <a:cs typeface="Arial" charset="0"/>
              </a:rPr>
              <a:t>Note: This Teams meeting is intended to be recorded and the audio recording will be published on the bondholders’ website.</a:t>
            </a:r>
            <a:endParaRPr kumimoji="0" lang="en-US" sz="1100" b="1" i="0" u="none" strike="noStrike" kern="1200" cap="none" spc="0" normalizeH="0" baseline="0" noProof="0" dirty="0">
              <a:ln>
                <a:noFill/>
              </a:ln>
              <a:solidFill>
                <a:srgbClr val="333333"/>
              </a:solidFill>
              <a:effectLst/>
              <a:uLnTx/>
              <a:uFillTx/>
              <a:latin typeface="Arial" charset="0"/>
              <a:ea typeface="+mn-ea"/>
              <a:cs typeface="Arial"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2FE32-86D0-785C-5272-E9F1A8517733}"/>
            </a:ext>
          </a:extLst>
        </p:cNvPr>
        <p:cNvGrpSpPr/>
        <p:nvPr/>
      </p:nvGrpSpPr>
      <p:grpSpPr>
        <a:xfrm>
          <a:off x="0" y="0"/>
          <a:ext cx="0" cy="0"/>
          <a:chOff x="0" y="0"/>
          <a:chExt cx="0" cy="0"/>
        </a:xfrm>
      </p:grpSpPr>
      <p:sp>
        <p:nvSpPr>
          <p:cNvPr id="46081" name="Title 1">
            <a:extLst>
              <a:ext uri="{FF2B5EF4-FFF2-40B4-BE49-F238E27FC236}">
                <a16:creationId xmlns:a16="http://schemas.microsoft.com/office/drawing/2014/main" id="{57B5ECE1-B225-C47B-19F2-561E88270486}"/>
              </a:ext>
            </a:extLst>
          </p:cNvPr>
          <p:cNvSpPr>
            <a:spLocks noGrp="1"/>
          </p:cNvSpPr>
          <p:nvPr>
            <p:ph type="title"/>
          </p:nvPr>
        </p:nvSpPr>
        <p:spPr bwMode="gray"/>
        <p:txBody>
          <a:bodyPr/>
          <a:lstStyle/>
          <a:p>
            <a:r>
              <a:rPr lang="en-GB" dirty="0">
                <a:latin typeface="Arial" charset="0"/>
                <a:cs typeface="Arial" charset="0"/>
              </a:rPr>
              <a:t>Decommissioning</a:t>
            </a:r>
            <a:endParaRPr dirty="0">
              <a:latin typeface="Arial" charset="0"/>
              <a:cs typeface="Arial" charset="0"/>
            </a:endParaRPr>
          </a:p>
        </p:txBody>
      </p:sp>
      <p:sp>
        <p:nvSpPr>
          <p:cNvPr id="2" name="TextBox 1">
            <a:extLst>
              <a:ext uri="{FF2B5EF4-FFF2-40B4-BE49-F238E27FC236}">
                <a16:creationId xmlns:a16="http://schemas.microsoft.com/office/drawing/2014/main" id="{F500E94E-EB57-1BBA-4EC3-E3EEDB161E61}"/>
              </a:ext>
            </a:extLst>
          </p:cNvPr>
          <p:cNvSpPr txBox="1"/>
          <p:nvPr/>
        </p:nvSpPr>
        <p:spPr>
          <a:xfrm>
            <a:off x="1021925" y="644875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a:solidFill>
                <a:schemeClr val="tx1"/>
              </a:solidFill>
            </a:endParaRPr>
          </a:p>
        </p:txBody>
      </p:sp>
      <p:sp>
        <p:nvSpPr>
          <p:cNvPr id="4" name="Rounded Rectangle 48">
            <a:extLst>
              <a:ext uri="{FF2B5EF4-FFF2-40B4-BE49-F238E27FC236}">
                <a16:creationId xmlns:a16="http://schemas.microsoft.com/office/drawing/2014/main" id="{A72730A9-2E78-3F52-17E8-06AAB35849AC}"/>
              </a:ext>
            </a:extLst>
          </p:cNvPr>
          <p:cNvSpPr/>
          <p:nvPr/>
        </p:nvSpPr>
        <p:spPr bwMode="gray">
          <a:xfrm>
            <a:off x="1819565" y="1256145"/>
            <a:ext cx="7081547" cy="23193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71450" indent="-171450">
              <a:spcAft>
                <a:spcPts val="600"/>
              </a:spcAft>
              <a:buClr>
                <a:schemeClr val="accent2"/>
              </a:buClr>
              <a:buSzPct val="150000"/>
              <a:buFont typeface="Arial" panose="020B0604020202020204" pitchFamily="34" charset="0"/>
              <a:buChar char="•"/>
            </a:pPr>
            <a:r>
              <a:rPr lang="en-GB" sz="1000" dirty="0">
                <a:solidFill>
                  <a:srgbClr val="333333"/>
                </a:solidFill>
              </a:rPr>
              <a:t>The revised WoDS Decommissioning Programme that followed from the mid term review and associated suite of financial documents were submitted to DESNZ in April 2025. We have received an acknowledgement of safe receipt however no further correspondence has been received to date.</a:t>
            </a:r>
          </a:p>
          <a:p>
            <a:pPr marL="171450" indent="-171450">
              <a:spcAft>
                <a:spcPts val="600"/>
              </a:spcAft>
              <a:buClr>
                <a:schemeClr val="accent2"/>
              </a:buClr>
              <a:buSzPct val="150000"/>
              <a:buFont typeface="Arial" panose="020B0604020202020204" pitchFamily="34" charset="0"/>
              <a:buChar char="•"/>
            </a:pPr>
            <a:r>
              <a:rPr lang="en-GB" sz="1000" dirty="0">
                <a:solidFill>
                  <a:srgbClr val="333333"/>
                </a:solidFill>
              </a:rPr>
              <a:t>On the basis of the revised WoDS Decommissioning Programme submitted to DESNZ, we do not expect any material deviation from the decommissioning cost assumptions currently reflected in the December 2024 Forecast presented to Investors. Consequently, the decommissioning reserve at 31 December 2025 is expected to be consistent with the current Forecast, only adjusted as necessary for any inflationary changes.</a:t>
            </a:r>
          </a:p>
          <a:p>
            <a:pPr marL="171450" indent="-171450">
              <a:spcAft>
                <a:spcPts val="600"/>
              </a:spcAft>
              <a:buClr>
                <a:schemeClr val="accent2"/>
              </a:buClr>
              <a:buSzPct val="150000"/>
              <a:buFont typeface="Arial" panose="020B0604020202020204" pitchFamily="34" charset="0"/>
              <a:buChar char="•"/>
            </a:pPr>
            <a:r>
              <a:rPr lang="en-GB" sz="1000" dirty="0">
                <a:solidFill>
                  <a:srgbClr val="333333"/>
                </a:solidFill>
              </a:rPr>
              <a:t>Once the revised WoDS Decommissioning Programme has been agreed by DESNZ and a new Decommissioning Programme approved by the Secretary of State, any changes to the expected costs and reserving resulting from this revised Decommissioning Programme will be incorporated into a future Forecast.</a:t>
            </a:r>
          </a:p>
        </p:txBody>
      </p:sp>
      <p:sp>
        <p:nvSpPr>
          <p:cNvPr id="5" name="Rounded Rectangle 34">
            <a:extLst>
              <a:ext uri="{FF2B5EF4-FFF2-40B4-BE49-F238E27FC236}">
                <a16:creationId xmlns:a16="http://schemas.microsoft.com/office/drawing/2014/main" id="{449E157E-CA93-EEA7-B214-ACC7F20A6B3A}"/>
              </a:ext>
            </a:extLst>
          </p:cNvPr>
          <p:cNvSpPr/>
          <p:nvPr/>
        </p:nvSpPr>
        <p:spPr bwMode="gray">
          <a:xfrm>
            <a:off x="87711" y="1256145"/>
            <a:ext cx="1665227" cy="231937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WoDS Decommissioning</a:t>
            </a:r>
            <a:endParaRPr lang="en-GB" sz="1200" b="1" dirty="0"/>
          </a:p>
        </p:txBody>
      </p:sp>
      <p:sp>
        <p:nvSpPr>
          <p:cNvPr id="9" name="Rounded Rectangle 34">
            <a:extLst>
              <a:ext uri="{FF2B5EF4-FFF2-40B4-BE49-F238E27FC236}">
                <a16:creationId xmlns:a16="http://schemas.microsoft.com/office/drawing/2014/main" id="{271047BE-D624-F790-3665-ECA2F1B7B353}"/>
              </a:ext>
            </a:extLst>
          </p:cNvPr>
          <p:cNvSpPr/>
          <p:nvPr/>
        </p:nvSpPr>
        <p:spPr bwMode="gray">
          <a:xfrm>
            <a:off x="87711" y="3722255"/>
            <a:ext cx="1665227" cy="287683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Decommissioning Arrangements</a:t>
            </a:r>
            <a:endParaRPr lang="en-GB" sz="1200" b="1" dirty="0"/>
          </a:p>
        </p:txBody>
      </p:sp>
      <p:sp>
        <p:nvSpPr>
          <p:cNvPr id="10" name="Rounded Rectangle 48">
            <a:extLst>
              <a:ext uri="{FF2B5EF4-FFF2-40B4-BE49-F238E27FC236}">
                <a16:creationId xmlns:a16="http://schemas.microsoft.com/office/drawing/2014/main" id="{190E0E9F-8CB7-16F0-0074-64B0A415871D}"/>
              </a:ext>
            </a:extLst>
          </p:cNvPr>
          <p:cNvSpPr/>
          <p:nvPr/>
        </p:nvSpPr>
        <p:spPr bwMode="gray">
          <a:xfrm>
            <a:off x="1819565" y="3722255"/>
            <a:ext cx="7081548" cy="29166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71450" indent="-171450">
              <a:spcAft>
                <a:spcPts val="600"/>
              </a:spcAft>
              <a:buClr>
                <a:schemeClr val="accent2"/>
              </a:buClr>
              <a:buSzPct val="150000"/>
              <a:buFont typeface="Arial" panose="020B0604020202020204" pitchFamily="34" charset="0"/>
              <a:buChar char="•"/>
            </a:pPr>
            <a:r>
              <a:rPr lang="en-GB" sz="1000" dirty="0">
                <a:solidFill>
                  <a:srgbClr val="333333"/>
                </a:solidFill>
              </a:rPr>
              <a:t>The Energy Act 2004 Section 111 allows the Secretary of State for Energy Security and Net Zero to make regulations relating to the decommissioning of Offshore Renewable Energy Installations.  Regulations may include, for example, prescribed standards for decommissioning and provision about the security that a person may be required to provide.  The prescribed standards for decommissioning at WoDS commencement in 2015 were set out in the prevailing Guidance published in 2011.  This has been replaced in 2019 and WoDS, along with other OFTOs, have made representations concerning the changes in Guidance.</a:t>
            </a:r>
          </a:p>
          <a:p>
            <a:pPr marL="171450" indent="-171450">
              <a:spcAft>
                <a:spcPts val="600"/>
              </a:spcAft>
              <a:buClr>
                <a:schemeClr val="accent2"/>
              </a:buClr>
              <a:buSzPct val="150000"/>
              <a:buFont typeface="Arial" panose="020B0604020202020204" pitchFamily="34" charset="0"/>
              <a:buChar char="•"/>
            </a:pPr>
            <a:r>
              <a:rPr lang="en-GB" sz="1000" dirty="0">
                <a:solidFill>
                  <a:srgbClr val="333333"/>
                </a:solidFill>
              </a:rPr>
              <a:t>On 24 November 2023 the ENA OFTO Forum issued a paper to Ofgem and DESNZ proposing a way forward such that Tender Round 1 to 6 OFTOs</a:t>
            </a:r>
            <a:r>
              <a:rPr lang="en-GB" sz="1000" baseline="30000" dirty="0">
                <a:solidFill>
                  <a:schemeClr val="tx1"/>
                </a:solidFill>
              </a:rPr>
              <a:t>*</a:t>
            </a:r>
            <a:r>
              <a:rPr lang="en-GB" sz="1000" dirty="0">
                <a:solidFill>
                  <a:srgbClr val="333333"/>
                </a:solidFill>
              </a:rPr>
              <a:t> were not financially impacted by any retrospective change by DESNZ.</a:t>
            </a:r>
          </a:p>
          <a:p>
            <a:pPr marL="171450" indent="-171450">
              <a:spcAft>
                <a:spcPts val="600"/>
              </a:spcAft>
              <a:buClr>
                <a:schemeClr val="accent2"/>
              </a:buClr>
              <a:buSzPct val="150000"/>
              <a:buFont typeface="Arial" panose="020B0604020202020204" pitchFamily="34" charset="0"/>
              <a:buChar char="•"/>
            </a:pPr>
            <a:r>
              <a:rPr lang="en-GB" sz="1000" dirty="0">
                <a:solidFill>
                  <a:srgbClr val="333333"/>
                </a:solidFill>
              </a:rPr>
              <a:t>On 12 June 2025, Michael Shanks, Minister for Energy, wrote to the ENA OFTO Forum and stated that “Given the particular circumstances for early OFTOs (specifically, those in OFGEM’s tender rounds 1-6 within DESNZ remit) it is the government’s view that partial decommissioning for these OFTOs is in principle likely to be acceptable”.  </a:t>
            </a:r>
          </a:p>
          <a:p>
            <a:pPr marL="171450" indent="-171450">
              <a:spcAft>
                <a:spcPts val="600"/>
              </a:spcAft>
              <a:buClr>
                <a:schemeClr val="accent2"/>
              </a:buClr>
              <a:buSzPct val="150000"/>
              <a:buFont typeface="Arial" panose="020B0604020202020204" pitchFamily="34" charset="0"/>
              <a:buChar char="•"/>
            </a:pPr>
            <a:r>
              <a:rPr lang="en-GB" sz="1000" dirty="0">
                <a:solidFill>
                  <a:srgbClr val="333333"/>
                </a:solidFill>
              </a:rPr>
              <a:t>This is subject to further assessment for each individual project, once complete DESNZ will initiate the normal approval process.</a:t>
            </a:r>
          </a:p>
          <a:p>
            <a:pPr lvl="3">
              <a:spcAft>
                <a:spcPts val="600"/>
              </a:spcAft>
              <a:buClr>
                <a:schemeClr val="accent2"/>
              </a:buClr>
              <a:buSzPct val="150000"/>
            </a:pPr>
            <a:r>
              <a:rPr lang="en-GB" sz="1000" dirty="0">
                <a:solidFill>
                  <a:schemeClr val="tx1"/>
                </a:solidFill>
              </a:rPr>
              <a:t>* Note WoDS </a:t>
            </a:r>
            <a:r>
              <a:rPr lang="en-GB" sz="1000" dirty="0">
                <a:solidFill>
                  <a:srgbClr val="333333"/>
                </a:solidFill>
              </a:rPr>
              <a:t>is a Tender Round 2 OFTO </a:t>
            </a:r>
          </a:p>
        </p:txBody>
      </p:sp>
    </p:spTree>
    <p:extLst>
      <p:ext uri="{BB962C8B-B14F-4D97-AF65-F5344CB8AC3E}">
        <p14:creationId xmlns:p14="http://schemas.microsoft.com/office/powerpoint/2010/main" val="7164597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gray"/>
        <p:txBody>
          <a:bodyPr/>
          <a:lstStyle/>
          <a:p>
            <a:r>
              <a:rPr lang="en-AU" dirty="0">
                <a:latin typeface="Arial" charset="0"/>
                <a:cs typeface="Arial" charset="0"/>
              </a:rPr>
              <a:t>Financial performance highlights</a:t>
            </a:r>
            <a:endParaRPr dirty="0">
              <a:latin typeface="Arial" charset="0"/>
              <a:cs typeface="Arial" charset="0"/>
            </a:endParaRPr>
          </a:p>
        </p:txBody>
      </p:sp>
      <p:sp>
        <p:nvSpPr>
          <p:cNvPr id="31" name="Rounded Rectangle 30"/>
          <p:cNvSpPr/>
          <p:nvPr/>
        </p:nvSpPr>
        <p:spPr bwMode="gray">
          <a:xfrm>
            <a:off x="477066" y="3717032"/>
            <a:ext cx="1873251" cy="28803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Commentary</a:t>
            </a:r>
            <a:endParaRPr lang="en-GB" sz="1200" b="1" dirty="0"/>
          </a:p>
        </p:txBody>
      </p:sp>
      <p:sp>
        <p:nvSpPr>
          <p:cNvPr id="35" name="Rounded Rectangle 34"/>
          <p:cNvSpPr/>
          <p:nvPr/>
        </p:nvSpPr>
        <p:spPr bwMode="gray">
          <a:xfrm>
            <a:off x="477067" y="2204864"/>
            <a:ext cx="1873250" cy="145799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GB" sz="1200" b="1" dirty="0"/>
              <a:t>Key Ratios</a:t>
            </a:r>
          </a:p>
        </p:txBody>
      </p:sp>
      <p:sp>
        <p:nvSpPr>
          <p:cNvPr id="49" name="Rounded Rectangle 48"/>
          <p:cNvSpPr/>
          <p:nvPr/>
        </p:nvSpPr>
        <p:spPr bwMode="gray">
          <a:xfrm>
            <a:off x="2452346" y="2204865"/>
            <a:ext cx="6370073" cy="14401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lvl="1" fontAlgn="auto">
              <a:spcBef>
                <a:spcPts val="0"/>
              </a:spcBef>
              <a:spcAft>
                <a:spcPts val="600"/>
              </a:spcAft>
              <a:buClr>
                <a:schemeClr val="accent2"/>
              </a:buClr>
              <a:buSzPct val="85000"/>
              <a:defRPr/>
            </a:pPr>
            <a:endParaRPr lang="en-GB" sz="1000"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81816546"/>
              </p:ext>
            </p:extLst>
          </p:nvPr>
        </p:nvGraphicFramePr>
        <p:xfrm>
          <a:off x="2627784" y="2276873"/>
          <a:ext cx="6048672" cy="1210599"/>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3552063853"/>
                    </a:ext>
                  </a:extLst>
                </a:gridCol>
                <a:gridCol w="2016224">
                  <a:extLst>
                    <a:ext uri="{9D8B030D-6E8A-4147-A177-3AD203B41FA5}">
                      <a16:colId xmlns:a16="http://schemas.microsoft.com/office/drawing/2014/main" val="722643995"/>
                    </a:ext>
                  </a:extLst>
                </a:gridCol>
                <a:gridCol w="2016224">
                  <a:extLst>
                    <a:ext uri="{9D8B030D-6E8A-4147-A177-3AD203B41FA5}">
                      <a16:colId xmlns:a16="http://schemas.microsoft.com/office/drawing/2014/main" val="3383560256"/>
                    </a:ext>
                  </a:extLst>
                </a:gridCol>
              </a:tblGrid>
              <a:tr h="479079">
                <a:tc>
                  <a:txBody>
                    <a:bodyPr/>
                    <a:lstStyle/>
                    <a:p>
                      <a:r>
                        <a:rPr lang="en-GB" sz="1000" dirty="0"/>
                        <a:t>As at 30 </a:t>
                      </a:r>
                      <a:r>
                        <a:rPr lang="en-GB" sz="1000" dirty="0">
                          <a:solidFill>
                            <a:schemeClr val="bg1"/>
                          </a:solidFill>
                        </a:rPr>
                        <a:t>June 2024</a:t>
                      </a:r>
                    </a:p>
                  </a:txBody>
                  <a:tcPr/>
                </a:tc>
                <a:tc>
                  <a:txBody>
                    <a:bodyPr/>
                    <a:lstStyle/>
                    <a:p>
                      <a:pPr algn="ctr"/>
                      <a:r>
                        <a:rPr lang="en-GB" sz="1000" dirty="0"/>
                        <a:t>Ratio for</a:t>
                      </a:r>
                      <a:r>
                        <a:rPr lang="en-GB" sz="1000" baseline="0" dirty="0"/>
                        <a:t> Relevant Period/Date</a:t>
                      </a:r>
                    </a:p>
                    <a:p>
                      <a:pPr algn="ctr"/>
                      <a:r>
                        <a:rPr lang="en-GB" sz="1000" baseline="0" dirty="0"/>
                        <a:t>(excluding undrawn PBCE)</a:t>
                      </a:r>
                      <a:endParaRPr lang="en-GB" sz="1000" dirty="0">
                        <a:solidFill>
                          <a:schemeClr val="tx1"/>
                        </a:solidFill>
                      </a:endParaRPr>
                    </a:p>
                  </a:txBody>
                  <a:tcPr/>
                </a:tc>
                <a:tc>
                  <a:txBody>
                    <a:bodyPr/>
                    <a:lstStyle/>
                    <a:p>
                      <a:pPr algn="ctr"/>
                      <a:r>
                        <a:rPr lang="en-GB" sz="1000" dirty="0"/>
                        <a:t>Lock-Up Ratio Level (</a:t>
                      </a:r>
                      <a:r>
                        <a:rPr lang="en-GB" sz="1000" baseline="0" dirty="0"/>
                        <a:t>excluding undrawn PBCE)</a:t>
                      </a:r>
                      <a:endParaRPr lang="en-GB" sz="1000" dirty="0">
                        <a:solidFill>
                          <a:schemeClr val="tx1"/>
                        </a:solidFill>
                      </a:endParaRPr>
                    </a:p>
                  </a:txBody>
                  <a:tcPr/>
                </a:tc>
                <a:extLst>
                  <a:ext uri="{0D108BD9-81ED-4DB2-BD59-A6C34878D82A}">
                    <a16:rowId xmlns:a16="http://schemas.microsoft.com/office/drawing/2014/main" val="1028830635"/>
                  </a:ext>
                </a:extLst>
              </a:tr>
              <a:tr h="224350">
                <a:tc>
                  <a:txBody>
                    <a:bodyPr/>
                    <a:lstStyle/>
                    <a:p>
                      <a:r>
                        <a:rPr lang="en-GB" sz="1000" dirty="0"/>
                        <a:t>Projected DSCR:</a:t>
                      </a:r>
                    </a:p>
                  </a:txBody>
                  <a:tcPr/>
                </a:tc>
                <a:tc>
                  <a:txBody>
                    <a:bodyPr/>
                    <a:lstStyle/>
                    <a:p>
                      <a:pPr algn="ctr"/>
                      <a:r>
                        <a:rPr lang="en-GB" sz="1000" dirty="0"/>
                        <a:t>1.11x</a:t>
                      </a:r>
                    </a:p>
                  </a:txBody>
                  <a:tcPr/>
                </a:tc>
                <a:tc>
                  <a:txBody>
                    <a:bodyPr/>
                    <a:lstStyle/>
                    <a:p>
                      <a:pPr algn="ctr"/>
                      <a:r>
                        <a:rPr lang="en-GB" sz="1000" dirty="0"/>
                        <a:t>1.10x</a:t>
                      </a:r>
                    </a:p>
                  </a:txBody>
                  <a:tcPr/>
                </a:tc>
                <a:extLst>
                  <a:ext uri="{0D108BD9-81ED-4DB2-BD59-A6C34878D82A}">
                    <a16:rowId xmlns:a16="http://schemas.microsoft.com/office/drawing/2014/main" val="2846030828"/>
                  </a:ext>
                </a:extLst>
              </a:tr>
              <a:tr h="224350">
                <a:tc>
                  <a:txBody>
                    <a:bodyPr/>
                    <a:lstStyle/>
                    <a:p>
                      <a:r>
                        <a:rPr lang="en-GB" sz="1000" dirty="0"/>
                        <a:t>Historic DSCR:</a:t>
                      </a:r>
                    </a:p>
                  </a:txBody>
                  <a:tcPr/>
                </a:tc>
                <a:tc>
                  <a:txBody>
                    <a:bodyPr/>
                    <a:lstStyle/>
                    <a:p>
                      <a:pPr algn="ctr"/>
                      <a:r>
                        <a:rPr lang="en-GB" sz="1000" dirty="0"/>
                        <a:t>1.45x</a:t>
                      </a:r>
                    </a:p>
                  </a:txBody>
                  <a:tcPr/>
                </a:tc>
                <a:tc>
                  <a:txBody>
                    <a:bodyPr/>
                    <a:lstStyle/>
                    <a:p>
                      <a:pPr algn="ctr"/>
                      <a:r>
                        <a:rPr lang="en-GB" sz="1000" dirty="0"/>
                        <a:t>1.10x</a:t>
                      </a:r>
                    </a:p>
                  </a:txBody>
                  <a:tcPr/>
                </a:tc>
                <a:extLst>
                  <a:ext uri="{0D108BD9-81ED-4DB2-BD59-A6C34878D82A}">
                    <a16:rowId xmlns:a16="http://schemas.microsoft.com/office/drawing/2014/main" val="2770319510"/>
                  </a:ext>
                </a:extLst>
              </a:tr>
              <a:tr h="224350">
                <a:tc>
                  <a:txBody>
                    <a:bodyPr/>
                    <a:lstStyle/>
                    <a:p>
                      <a:r>
                        <a:rPr lang="en-GB" sz="1000" dirty="0"/>
                        <a:t>Debt Life Cover Ratio:</a:t>
                      </a:r>
                    </a:p>
                  </a:txBody>
                  <a:tcPr/>
                </a:tc>
                <a:tc>
                  <a:txBody>
                    <a:bodyPr/>
                    <a:lstStyle/>
                    <a:p>
                      <a:pPr algn="ctr"/>
                      <a:r>
                        <a:rPr lang="en-GB" sz="1000" dirty="0"/>
                        <a:t>1.38x</a:t>
                      </a:r>
                    </a:p>
                  </a:txBody>
                  <a:tcPr/>
                </a:tc>
                <a:tc>
                  <a:txBody>
                    <a:bodyPr/>
                    <a:lstStyle/>
                    <a:p>
                      <a:pPr algn="ctr"/>
                      <a:r>
                        <a:rPr lang="en-GB" sz="1000" dirty="0"/>
                        <a:t>1.15x</a:t>
                      </a:r>
                    </a:p>
                  </a:txBody>
                  <a:tcPr/>
                </a:tc>
                <a:extLst>
                  <a:ext uri="{0D108BD9-81ED-4DB2-BD59-A6C34878D82A}">
                    <a16:rowId xmlns:a16="http://schemas.microsoft.com/office/drawing/2014/main" val="3703219113"/>
                  </a:ext>
                </a:extLst>
              </a:tr>
            </a:tbl>
          </a:graphicData>
        </a:graphic>
      </p:graphicFrame>
      <p:sp>
        <p:nvSpPr>
          <p:cNvPr id="13" name="Rounded Rectangle 12"/>
          <p:cNvSpPr/>
          <p:nvPr/>
        </p:nvSpPr>
        <p:spPr bwMode="gray">
          <a:xfrm>
            <a:off x="477067" y="1266095"/>
            <a:ext cx="1873250" cy="86676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Senior Debt Structure</a:t>
            </a:r>
            <a:endParaRPr lang="en-GB" sz="1200" b="1" dirty="0"/>
          </a:p>
        </p:txBody>
      </p:sp>
      <p:sp>
        <p:nvSpPr>
          <p:cNvPr id="14" name="Rounded Rectangle 13"/>
          <p:cNvSpPr/>
          <p:nvPr/>
        </p:nvSpPr>
        <p:spPr bwMode="gray">
          <a:xfrm>
            <a:off x="2452347" y="1194151"/>
            <a:ext cx="6370072" cy="9667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As at 30 June 2025 the company’s senior debt structure reflects the following :</a:t>
            </a:r>
          </a:p>
          <a:p>
            <a:pPr marL="642938" lvl="2" indent="-185738" fontAlgn="auto">
              <a:spcBef>
                <a:spcPts val="0"/>
              </a:spcBef>
              <a:spcAft>
                <a:spcPts val="600"/>
              </a:spcAft>
              <a:buClr>
                <a:schemeClr val="accent2"/>
              </a:buClr>
              <a:buSzPct val="50000"/>
              <a:buFont typeface="Wingdings" pitchFamily="2" charset="2"/>
              <a:buChar char="l"/>
              <a:defRPr/>
            </a:pPr>
            <a:r>
              <a:rPr lang="en-GB" sz="1000" dirty="0">
                <a:solidFill>
                  <a:schemeClr val="tx1"/>
                </a:solidFill>
              </a:rPr>
              <a:t>Senior bonds outstanding £156,889k due August 2034</a:t>
            </a:r>
          </a:p>
          <a:p>
            <a:pPr marL="642938" lvl="2" indent="-185738" fontAlgn="auto">
              <a:spcBef>
                <a:spcPts val="0"/>
              </a:spcBef>
              <a:spcAft>
                <a:spcPts val="600"/>
              </a:spcAft>
              <a:buClr>
                <a:schemeClr val="accent2"/>
              </a:buClr>
              <a:buSzPct val="50000"/>
              <a:buFont typeface="Wingdings" pitchFamily="2" charset="2"/>
              <a:buChar char="l"/>
              <a:defRPr/>
            </a:pPr>
            <a:r>
              <a:rPr lang="en-GB" sz="1000" dirty="0">
                <a:solidFill>
                  <a:schemeClr val="tx1"/>
                </a:solidFill>
              </a:rPr>
              <a:t>RPI Swaps for 75% of revenue </a:t>
            </a:r>
          </a:p>
          <a:p>
            <a:pPr marL="642938" lvl="2" indent="-185738" fontAlgn="auto">
              <a:spcBef>
                <a:spcPts val="0"/>
              </a:spcBef>
              <a:spcAft>
                <a:spcPts val="600"/>
              </a:spcAft>
              <a:buClr>
                <a:schemeClr val="accent2"/>
              </a:buClr>
              <a:buSzPct val="50000"/>
              <a:buFont typeface="Wingdings" pitchFamily="2" charset="2"/>
              <a:buChar char="l"/>
              <a:defRPr/>
            </a:pPr>
            <a:r>
              <a:rPr lang="en-GB" sz="1000" dirty="0">
                <a:solidFill>
                  <a:schemeClr val="tx1"/>
                </a:solidFill>
              </a:rPr>
              <a:t>PBCE Letter of Credit of 15% of bond principal</a:t>
            </a:r>
          </a:p>
        </p:txBody>
      </p:sp>
      <p:sp>
        <p:nvSpPr>
          <p:cNvPr id="2" name="TextBox 1"/>
          <p:cNvSpPr txBox="1"/>
          <p:nvPr/>
        </p:nvSpPr>
        <p:spPr>
          <a:xfrm>
            <a:off x="3733056" y="219075"/>
            <a:ext cx="914400" cy="529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600" dirty="0">
              <a:solidFill>
                <a:srgbClr val="FF0000"/>
              </a:solidFill>
            </a:endParaRPr>
          </a:p>
        </p:txBody>
      </p:sp>
      <p:sp>
        <p:nvSpPr>
          <p:cNvPr id="12" name="Rounded Rectangle 49">
            <a:extLst>
              <a:ext uri="{FF2B5EF4-FFF2-40B4-BE49-F238E27FC236}">
                <a16:creationId xmlns:a16="http://schemas.microsoft.com/office/drawing/2014/main" id="{61F3E7CC-C63F-4F83-8CF9-F2819F26625A}"/>
              </a:ext>
            </a:extLst>
          </p:cNvPr>
          <p:cNvSpPr/>
          <p:nvPr/>
        </p:nvSpPr>
        <p:spPr bwMode="gray">
          <a:xfrm>
            <a:off x="2350316" y="3645025"/>
            <a:ext cx="6793683" cy="32129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With effect from 1 October 2024 NESO was acquired by the Secretary of State for Energy Security and Net Zero from National Grid plc on behalf of the UK Government and consequently is now a publicly owned body with the objective of supporting the UK government’s energy policies.</a:t>
            </a:r>
          </a:p>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For the current financial year ending (2025/26), transmission revenue of £32,342k is being invoiced and continues to be settled by NESO in accordance with industry standard conditions.  </a:t>
            </a:r>
          </a:p>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Operating costs to 30 June 2025 are lower than budget – however, most of the variance is due to a change in expectation of the timing of maintenance activities and it is likely that the underspend will be caught up in a later period.  </a:t>
            </a:r>
          </a:p>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Payments to key contractors continue to be made in accordance with payment terms.</a:t>
            </a:r>
          </a:p>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Key financial deliverables have been met, including the filing of regulatory accounts for the year ended 31 March</a:t>
            </a:r>
            <a:r>
              <a:rPr lang="en-GB" sz="1000" dirty="0">
                <a:solidFill>
                  <a:srgbClr val="FF0000"/>
                </a:solidFill>
              </a:rPr>
              <a:t> </a:t>
            </a:r>
            <a:r>
              <a:rPr lang="en-GB" sz="1000" dirty="0">
                <a:solidFill>
                  <a:srgbClr val="333333"/>
                </a:solidFill>
              </a:rPr>
              <a:t>2025</a:t>
            </a:r>
            <a:r>
              <a:rPr lang="en-GB" sz="1000" dirty="0">
                <a:solidFill>
                  <a:srgbClr val="FF0000"/>
                </a:solidFill>
              </a:rPr>
              <a:t> </a:t>
            </a:r>
            <a:r>
              <a:rPr lang="en-GB" sz="1000" dirty="0">
                <a:solidFill>
                  <a:schemeClr val="tx1"/>
                </a:solidFill>
              </a:rPr>
              <a:t>with the Authority. </a:t>
            </a:r>
          </a:p>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No Event of Default has occurred.</a:t>
            </a:r>
          </a:p>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Cumulative debt service for the period from financial close through to 30 June 2025 was £169,879k in line with the financial close and current operational model.</a:t>
            </a:r>
          </a:p>
          <a:p>
            <a:pPr marL="185738" lvl="1" indent="-185738" fontAlgn="auto">
              <a:spcBef>
                <a:spcPts val="0"/>
              </a:spcBef>
              <a:spcAft>
                <a:spcPts val="600"/>
              </a:spcAft>
              <a:buClr>
                <a:schemeClr val="accent2"/>
              </a:buClr>
              <a:buSzPct val="85000"/>
              <a:buFont typeface="Wingdings" pitchFamily="2" charset="2"/>
              <a:buChar char="l"/>
              <a:defRPr/>
            </a:pPr>
            <a:r>
              <a:rPr lang="en-GB" sz="1000" dirty="0">
                <a:solidFill>
                  <a:schemeClr val="tx1"/>
                </a:solidFill>
              </a:rPr>
              <a:t>PBCE remains undrawn. PBCE Letter of credit stands at £23,533k as at 30 June 2025.</a:t>
            </a:r>
          </a:p>
          <a:p>
            <a:pPr marL="0" lvl="1" fontAlgn="auto">
              <a:spcBef>
                <a:spcPts val="0"/>
              </a:spcBef>
              <a:spcAft>
                <a:spcPts val="600"/>
              </a:spcAft>
              <a:buClr>
                <a:schemeClr val="accent2"/>
              </a:buClr>
              <a:buSzPct val="85000"/>
              <a:defRPr/>
            </a:pPr>
            <a:endParaRPr lang="en-GB" sz="1000" dirty="0">
              <a:solidFill>
                <a:schemeClr val="tx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AD61-D7C0-4EDB-89CB-AE9427ECE8A7}"/>
              </a:ext>
            </a:extLst>
          </p:cNvPr>
          <p:cNvSpPr>
            <a:spLocks noGrp="1"/>
          </p:cNvSpPr>
          <p:nvPr>
            <p:ph type="title"/>
          </p:nvPr>
        </p:nvSpPr>
        <p:spPr>
          <a:xfrm>
            <a:off x="466725" y="209550"/>
            <a:ext cx="6121400" cy="966788"/>
          </a:xfrm>
        </p:spPr>
        <p:txBody>
          <a:bodyPr/>
          <a:lstStyle/>
          <a:p>
            <a:r>
              <a:rPr lang="en-GB" dirty="0"/>
              <a:t>Outlook</a:t>
            </a:r>
          </a:p>
        </p:txBody>
      </p:sp>
      <p:graphicFrame>
        <p:nvGraphicFramePr>
          <p:cNvPr id="9" name="Diagram 8">
            <a:extLst>
              <a:ext uri="{FF2B5EF4-FFF2-40B4-BE49-F238E27FC236}">
                <a16:creationId xmlns:a16="http://schemas.microsoft.com/office/drawing/2014/main" id="{EF4E23AF-BB5D-4878-9F4D-DCA1FF4AB334}"/>
              </a:ext>
            </a:extLst>
          </p:cNvPr>
          <p:cNvGraphicFramePr/>
          <p:nvPr>
            <p:extLst>
              <p:ext uri="{D42A27DB-BD31-4B8C-83A1-F6EECF244321}">
                <p14:modId xmlns:p14="http://schemas.microsoft.com/office/powerpoint/2010/main" val="2865217268"/>
              </p:ext>
            </p:extLst>
          </p:nvPr>
        </p:nvGraphicFramePr>
        <p:xfrm>
          <a:off x="480225" y="1517534"/>
          <a:ext cx="8281003" cy="4546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4772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gray"/>
        <p:txBody>
          <a:bodyPr/>
          <a:lstStyle/>
          <a:p>
            <a:r>
              <a:rPr lang="en-AU" dirty="0">
                <a:latin typeface="Arial" charset="0"/>
                <a:cs typeface="Arial" charset="0"/>
              </a:rPr>
              <a:t>Questions ?</a:t>
            </a:r>
            <a:endParaRPr dirty="0">
              <a:latin typeface="Arial" charset="0"/>
              <a:cs typeface="Arial" charset="0"/>
            </a:endParaRPr>
          </a:p>
        </p:txBody>
      </p:sp>
      <p:sp>
        <p:nvSpPr>
          <p:cNvPr id="5" name="Content Placeholder 3"/>
          <p:cNvSpPr>
            <a:spLocks noGrp="1"/>
          </p:cNvSpPr>
          <p:nvPr>
            <p:ph sz="quarter" idx="11"/>
          </p:nvPr>
        </p:nvSpPr>
        <p:spPr bwMode="gray">
          <a:xfrm>
            <a:off x="1691002" y="3168050"/>
            <a:ext cx="5761996" cy="1677838"/>
          </a:xfrm>
        </p:spPr>
        <p:txBody>
          <a:bodyPr/>
          <a:lstStyle/>
          <a:p>
            <a:pPr marL="0" lvl="1" indent="0">
              <a:buNone/>
            </a:pPr>
            <a:r>
              <a:rPr lang="en-GB" sz="2000" dirty="0"/>
              <a:t>Please use the Teams application to indicate you have a question.</a:t>
            </a:r>
          </a:p>
          <a:p>
            <a:pPr marL="185738" lvl="1" indent="-185738"/>
            <a:endParaRPr lang="en-GB" sz="2000" dirty="0">
              <a:highlight>
                <a:srgbClr val="FFFF00"/>
              </a:highlight>
            </a:endParaRPr>
          </a:p>
          <a:p>
            <a:pPr marL="185738" lvl="1" indent="-185738"/>
            <a:endParaRPr lang="en-GB" sz="2000" dirty="0">
              <a:highlight>
                <a:srgbClr val="FFFF00"/>
              </a:highlight>
            </a:endParaRPr>
          </a:p>
          <a:p>
            <a:pPr marL="185738" lvl="1" indent="-185738"/>
            <a:endParaRPr lang="en-GB" dirty="0"/>
          </a:p>
        </p:txBody>
      </p:sp>
      <p:pic>
        <p:nvPicPr>
          <p:cNvPr id="2" name="Picture 1">
            <a:extLst>
              <a:ext uri="{FF2B5EF4-FFF2-40B4-BE49-F238E27FC236}">
                <a16:creationId xmlns:a16="http://schemas.microsoft.com/office/drawing/2014/main" id="{3E3BA65C-51F8-5D11-6B8D-8FEEB8985A47}"/>
              </a:ext>
            </a:extLst>
          </p:cNvPr>
          <p:cNvPicPr>
            <a:picLocks noChangeAspect="1"/>
          </p:cNvPicPr>
          <p:nvPr/>
        </p:nvPicPr>
        <p:blipFill>
          <a:blip r:embed="rId2"/>
          <a:stretch>
            <a:fillRect/>
          </a:stretch>
        </p:blipFill>
        <p:spPr>
          <a:xfrm>
            <a:off x="1111857" y="3740458"/>
            <a:ext cx="7132938" cy="1737511"/>
          </a:xfrm>
          <a:prstGeom prst="rect">
            <a:avLst/>
          </a:prstGeom>
        </p:spPr>
      </p:pic>
    </p:spTree>
    <p:extLst>
      <p:ext uri="{BB962C8B-B14F-4D97-AF65-F5344CB8AC3E}">
        <p14:creationId xmlns:p14="http://schemas.microsoft.com/office/powerpoint/2010/main" val="27154959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CC9B9-A6AC-4D56-A329-4D4E380244FE}"/>
              </a:ext>
            </a:extLst>
          </p:cNvPr>
          <p:cNvSpPr>
            <a:spLocks noGrp="1"/>
          </p:cNvSpPr>
          <p:nvPr>
            <p:ph type="body" sz="quarter" idx="10"/>
          </p:nvPr>
        </p:nvSpPr>
        <p:spPr/>
        <p:txBody>
          <a:bodyPr/>
          <a:lstStyle/>
          <a:p>
            <a:r>
              <a:rPr lang="en-GB" dirty="0"/>
              <a:t>Acronyms and other definitions used in this presentation</a:t>
            </a:r>
          </a:p>
        </p:txBody>
      </p:sp>
      <p:sp>
        <p:nvSpPr>
          <p:cNvPr id="3" name="Content Placeholder 2">
            <a:extLst>
              <a:ext uri="{FF2B5EF4-FFF2-40B4-BE49-F238E27FC236}">
                <a16:creationId xmlns:a16="http://schemas.microsoft.com/office/drawing/2014/main" id="{83230152-F8E3-4CAF-94C9-82CE5EF11FA2}"/>
              </a:ext>
            </a:extLst>
          </p:cNvPr>
          <p:cNvSpPr>
            <a:spLocks noGrp="1"/>
          </p:cNvSpPr>
          <p:nvPr>
            <p:ph sz="quarter" idx="11"/>
          </p:nvPr>
        </p:nvSpPr>
        <p:spPr>
          <a:xfrm>
            <a:off x="350982" y="1660687"/>
            <a:ext cx="8514344" cy="4844616"/>
          </a:xfrm>
        </p:spPr>
        <p:txBody>
          <a:bodyPr/>
          <a:lstStyle/>
          <a:p>
            <a:pPr marL="276225" lvl="2" indent="0">
              <a:buNone/>
            </a:pPr>
            <a:r>
              <a:rPr lang="en-GB" sz="1200" dirty="0"/>
              <a:t>“the Authority” – the Gas and Electricity Markets Authority; </a:t>
            </a:r>
          </a:p>
          <a:p>
            <a:pPr marL="276225" lvl="2" indent="0">
              <a:buNone/>
            </a:pPr>
            <a:r>
              <a:rPr lang="en-GB" sz="1200" dirty="0"/>
              <a:t>“DESNZ” – Department of Energy Security and Net Zero;</a:t>
            </a:r>
          </a:p>
          <a:p>
            <a:pPr marL="276225" lvl="2" indent="0">
              <a:buNone/>
            </a:pPr>
            <a:r>
              <a:rPr lang="en-GB" sz="1200" dirty="0"/>
              <a:t>“DECC” – Department of Energy and Climate Change</a:t>
            </a:r>
          </a:p>
          <a:p>
            <a:pPr marL="276225" lvl="2" indent="0">
              <a:buNone/>
            </a:pPr>
            <a:r>
              <a:rPr lang="en-GB" sz="1200" dirty="0"/>
              <a:t>“DSCR” – Debt Service Cover Ratio;</a:t>
            </a:r>
          </a:p>
          <a:p>
            <a:pPr marL="276225" lvl="2" indent="0">
              <a:buNone/>
            </a:pPr>
            <a:r>
              <a:rPr lang="en-GB" sz="1200" dirty="0"/>
              <a:t>“ENA OFTO Forum” – An Energy Network Association forum representing OFTOs on technical and Regulatory matters; </a:t>
            </a:r>
          </a:p>
          <a:p>
            <a:pPr marL="276225" lvl="2" indent="0">
              <a:buNone/>
            </a:pPr>
            <a:r>
              <a:rPr lang="en-GB" sz="1200" dirty="0"/>
              <a:t>“Exceptional Event” – as defined in the offshore electricity transmission licence issued to WoDS;</a:t>
            </a:r>
          </a:p>
          <a:p>
            <a:pPr marL="276225" lvl="2" indent="0">
              <a:buNone/>
            </a:pPr>
            <a:r>
              <a:rPr lang="en-GB" sz="1200" dirty="0"/>
              <a:t>“HSE” – Health, Safety and Environmental;</a:t>
            </a:r>
          </a:p>
          <a:p>
            <a:pPr marL="276225" lvl="2" indent="0">
              <a:buNone/>
            </a:pPr>
            <a:r>
              <a:rPr lang="en-GB" sz="1200" dirty="0"/>
              <a:t>“MW” / “MWh” – Megawatt / Megawatt hours;</a:t>
            </a:r>
          </a:p>
          <a:p>
            <a:pPr marL="276225" lvl="2" indent="0">
              <a:buNone/>
            </a:pPr>
            <a:r>
              <a:rPr lang="en-GB" sz="1200" dirty="0"/>
              <a:t>“NESO” – National Energy System Operator Limited;</a:t>
            </a:r>
          </a:p>
          <a:p>
            <a:pPr marL="276225" lvl="2" indent="0">
              <a:buNone/>
            </a:pPr>
            <a:r>
              <a:rPr lang="en-GB" sz="1200" dirty="0"/>
              <a:t>“NGET” – National Grid Electricity Transmission plc;</a:t>
            </a:r>
          </a:p>
          <a:p>
            <a:pPr marL="276225" lvl="2" indent="0">
              <a:buNone/>
            </a:pPr>
            <a:r>
              <a:rPr lang="en-GB" sz="1200" dirty="0"/>
              <a:t>“OFGEM” the Office of Gas and Electricity Markets</a:t>
            </a:r>
          </a:p>
          <a:p>
            <a:pPr marL="276225" lvl="2" indent="0">
              <a:buNone/>
            </a:pPr>
            <a:r>
              <a:rPr lang="en-GB" sz="1200" dirty="0"/>
              <a:t>“OFTO” – Offshore Electricity Transmission Owner;</a:t>
            </a:r>
          </a:p>
          <a:p>
            <a:pPr marL="276225" lvl="2" indent="0">
              <a:buNone/>
            </a:pPr>
            <a:r>
              <a:rPr lang="en-GB" sz="1200" dirty="0"/>
              <a:t>“Ørsted” or “generator” – Ørsted West of Duddon Sands (UK) Limited being one of the joint owners and operators of the West of Duddon Sands wind farm;</a:t>
            </a:r>
          </a:p>
          <a:p>
            <a:pPr marL="276225" lvl="2" indent="0">
              <a:buNone/>
            </a:pPr>
            <a:r>
              <a:rPr lang="en-GB" sz="1200" dirty="0"/>
              <a:t>“O&amp;M” – Operations and maintenance;</a:t>
            </a:r>
          </a:p>
          <a:p>
            <a:pPr marL="276225" lvl="2" indent="0">
              <a:buNone/>
            </a:pPr>
            <a:r>
              <a:rPr lang="en-GB" sz="1200" dirty="0"/>
              <a:t>“O&amp;M contractor” – Ørsted West of Duddon Sands (UK) Limited and Scottish Power Renewables (WODS) Limited;</a:t>
            </a:r>
          </a:p>
          <a:p>
            <a:pPr marL="276225" lvl="2" indent="0">
              <a:buNone/>
            </a:pPr>
            <a:r>
              <a:rPr lang="en-GB" sz="1200" dirty="0"/>
              <a:t>“PBCE” – Public Bond Credit Enhancement provided by the European Investment Bank;</a:t>
            </a:r>
          </a:p>
          <a:p>
            <a:pPr marL="276225" lvl="2" indent="0">
              <a:buNone/>
            </a:pPr>
            <a:r>
              <a:rPr lang="en-GB" sz="1200" dirty="0"/>
              <a:t>“RPI” – Retail Prices Index;</a:t>
            </a:r>
          </a:p>
          <a:p>
            <a:pPr marL="276225" lvl="2" indent="0">
              <a:buNone/>
            </a:pPr>
            <a:r>
              <a:rPr lang="en-GB" sz="1200" dirty="0"/>
              <a:t>“TRS” – Tender Revenue Stream </a:t>
            </a:r>
          </a:p>
          <a:p>
            <a:pPr marL="276225" lvl="2" indent="0">
              <a:buNone/>
            </a:pPr>
            <a:r>
              <a:rPr lang="en-GB" sz="1200" dirty="0"/>
              <a:t>“WoDS” – WoDS Transmission plc.</a:t>
            </a:r>
          </a:p>
          <a:p>
            <a:endParaRPr lang="en-GB" dirty="0"/>
          </a:p>
        </p:txBody>
      </p:sp>
      <p:sp>
        <p:nvSpPr>
          <p:cNvPr id="5" name="Title 4">
            <a:extLst>
              <a:ext uri="{FF2B5EF4-FFF2-40B4-BE49-F238E27FC236}">
                <a16:creationId xmlns:a16="http://schemas.microsoft.com/office/drawing/2014/main" id="{E134E31D-5820-4400-A0F1-38453470907E}"/>
              </a:ext>
            </a:extLst>
          </p:cNvPr>
          <p:cNvSpPr>
            <a:spLocks noGrp="1"/>
          </p:cNvSpPr>
          <p:nvPr>
            <p:ph type="title"/>
          </p:nvPr>
        </p:nvSpPr>
        <p:spPr/>
        <p:txBody>
          <a:bodyPr/>
          <a:lstStyle/>
          <a:p>
            <a:r>
              <a:rPr lang="en-GB" dirty="0"/>
              <a:t>Appendix</a:t>
            </a:r>
            <a:endParaRPr lang="en-GB" b="1" i="1" dirty="0">
              <a:highlight>
                <a:srgbClr val="FFFF00"/>
              </a:highlight>
            </a:endParaRPr>
          </a:p>
        </p:txBody>
      </p:sp>
    </p:spTree>
    <p:extLst>
      <p:ext uri="{BB962C8B-B14F-4D97-AF65-F5344CB8AC3E}">
        <p14:creationId xmlns:p14="http://schemas.microsoft.com/office/powerpoint/2010/main" val="2882260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gray">
          <a:xfrm>
            <a:off x="466725" y="219075"/>
            <a:ext cx="6121400" cy="451485"/>
          </a:xfrm>
        </p:spPr>
        <p:txBody>
          <a:bodyPr/>
          <a:lstStyle/>
          <a:p>
            <a:r>
              <a:rPr lang="en-AU" dirty="0">
                <a:latin typeface="Arial" charset="0"/>
                <a:cs typeface="Arial" charset="0"/>
              </a:rPr>
              <a:t>Important Notice and </a:t>
            </a:r>
            <a:r>
              <a:rPr dirty="0">
                <a:latin typeface="Arial" charset="0"/>
                <a:cs typeface="Arial" charset="0"/>
              </a:rPr>
              <a:t>Disclaimer</a:t>
            </a:r>
          </a:p>
        </p:txBody>
      </p:sp>
      <p:sp>
        <p:nvSpPr>
          <p:cNvPr id="7" name="Rectangle 6"/>
          <p:cNvSpPr/>
          <p:nvPr/>
        </p:nvSpPr>
        <p:spPr>
          <a:xfrm>
            <a:off x="0" y="1232167"/>
            <a:ext cx="9039497" cy="5372240"/>
          </a:xfrm>
          <a:prstGeom prst="rect">
            <a:avLst/>
          </a:prstGeom>
        </p:spPr>
        <p:txBody>
          <a:bodyPr wrap="square">
            <a:spAutoFit/>
          </a:bodyPr>
          <a:lstStyle/>
          <a:p>
            <a:pPr algn="just"/>
            <a:r>
              <a:rPr lang="en-GB" sz="730" dirty="0"/>
              <a:t>The information contained in this presentation is confidential and must not be disclosed to any other party.</a:t>
            </a:r>
          </a:p>
          <a:p>
            <a:pPr algn="just"/>
            <a:endParaRPr lang="en-GB" sz="730" dirty="0"/>
          </a:p>
          <a:p>
            <a:pPr algn="just"/>
            <a:r>
              <a:rPr lang="en-GB" sz="730" dirty="0"/>
              <a:t>The sole purpose of this information-only presentation (“Presentation”) is to provide information on a non-reliance basis about WoDS Transmission plc (“WoDS”) and the performance of the West of Duddon Sands offshore transmission assets.  This Presentation should not be taken as an offer or invitation of any kind or a recommendation to buy, sell or hold the securities of WoDS or any other securities. Nothing in this Presentation constitutes or is intended to constitute an offer, invitation, recommendation or a commitment of any kind or a solicitation by WoDS, by Dalmore Infrastructure Investments 31 LP (“DII31”), by Dalmore Infrastructure Investments 32 LP (“DII32”), by Dalmore Infrastructure Investments 33 LP (“DII33”), by PPP Equity PIP Limited Partnership (“PIP”) or by Dalmore Capital Limited (“Dalmore”) as the manager of DII31, DII32 and DII33 (”DII Funds”) and PIP to provide services or to enter into any transaction (including but not limited to making an investment, underwriting or acquiring an interest in any securities or providing any financing in relation to WoDS, nor does it evidence an intention on the part of WoDS, the DII Funds, PIP, Dalmore or any of their affiliates or funds managed by them or their affiliates (together the “Companies”) to make such an offer.  The Presentation does not and is not intended to give rise to legally binding relations and shall not create any legally binding obligations (whether contractual, non-contractual or otherwise) on the part of the Companies or any other person.   ​</a:t>
            </a:r>
          </a:p>
          <a:p>
            <a:pPr algn="just"/>
            <a:endParaRPr lang="en-GB" sz="730" dirty="0"/>
          </a:p>
          <a:p>
            <a:pPr algn="just"/>
            <a:r>
              <a:rPr lang="en-GB" sz="730" dirty="0"/>
              <a:t>Nothing in this Presentation constitutes or is intended to constitute financial, legal, tax, investment, accounting or other advice and you should not act upon any information contained in the Presentation without first consulting a financial or other professional adviser. ​</a:t>
            </a:r>
          </a:p>
          <a:p>
            <a:pPr algn="just"/>
            <a:endParaRPr lang="en-GB" sz="730" dirty="0"/>
          </a:p>
          <a:p>
            <a:pPr algn="just"/>
            <a:r>
              <a:rPr lang="en-GB" sz="730" dirty="0"/>
              <a:t>No representation, warranty or undertaking is given by the Companies or by any other person in respect of the fairness, adequacy, accuracy or completeness of statements, information or opinions expressed in the Presentation and neither WoDS, the DII Funds, PIP, Dalmore nor any other person takes responsibility for the consequences of reliance upon any such statement, information or opinion in, or any omissions from, this Presentation. The information contained in this Presentation has not been audited or verified.  The recipient should conduct its own independent investigation and assessment as to the validity of the information contained in this presentation, and the economic, financial, regulatory, legal, taxation, stamp duty and accounting implications of that information.​</a:t>
            </a:r>
          </a:p>
          <a:p>
            <a:pPr algn="just"/>
            <a:endParaRPr lang="en-GB" sz="730" dirty="0"/>
          </a:p>
          <a:p>
            <a:pPr algn="just"/>
            <a:r>
              <a:rPr lang="en-GB" sz="730" dirty="0"/>
              <a:t>The Presentation may contain forward-looking statements forecasts, estimates, projections and opinions, including certain statements about the future outlook for WoDS (“Forward Statements”).  Any Forward Statements in this Presentation have been prepared by WoDS, WoDS’ service providers or Dalmore based on various assumptions concerning anticipated results (which assumptions may or may not prove to be correct) and are illustrative only. These are not guarantees of future performance and will not be updated.  The actual results may be materially and adversely affected by economic or other circumstances and the analysis is based on certain assumptions with respect to significant factors that may prove not to be as assumed.  Nothing contained herein shall constitute any representation or warranty as to future performance of WoDS securities, any financial instrument, credit, currency, rate or other market or economic measure and past performance is not necessarily indicative of future results. ​</a:t>
            </a:r>
          </a:p>
          <a:p>
            <a:pPr algn="just"/>
            <a:endParaRPr lang="en-GB" sz="730" dirty="0"/>
          </a:p>
          <a:p>
            <a:pPr algn="just"/>
            <a:r>
              <a:rPr lang="en-GB" sz="730" dirty="0"/>
              <a:t>To the fullest extent possible under English law, by accepting delivery of the Presentation, each recipient releases each of the Companies and each of their affiliates, advisers, directors, employees and agents in all circumstances from any liability whatsoever (other than fraud) howsoever arising from its use of the Presentation.  In addition, no responsibility or liability or duty of care is or will be accepted by the Companies or their affiliates, advisers, directors, employees or agents for updating this Presentation (or any additional information), correcting any inaccuracies in it or providing any additional information to recipients.  The recipient acknowledges that neither it nor any of the Companies intends that any of the Companies act or be responsible as a fiduciary to the recipient, its management, stockholders, creditors or any other person.​</a:t>
            </a:r>
          </a:p>
          <a:p>
            <a:pPr algn="just"/>
            <a:endParaRPr lang="en-GB" sz="730" dirty="0"/>
          </a:p>
          <a:p>
            <a:pPr algn="just"/>
            <a:r>
              <a:rPr lang="en-GB" sz="730" dirty="0"/>
              <a:t>The distribution of this Presentation in certain jurisdictions may be restricted by law. Persons into whose possession this Presentation comes are required to inform themselves about and to observe any such restrictions.​</a:t>
            </a:r>
          </a:p>
          <a:p>
            <a:pPr algn="just"/>
            <a:endParaRPr lang="en-GB" sz="730" dirty="0"/>
          </a:p>
          <a:p>
            <a:pPr algn="just"/>
            <a:r>
              <a:rPr lang="en-GB" sz="730" dirty="0"/>
              <a:t>This Presentation is not an offer of securities of WoDS or any WoDS entity for sale in the United States and securities may not be offered or sold in the United States absent registration under the U.S. Securities Act of 1933, as amended (the “Securities Act”), or an exemption from registration under the Securities Act.  Any public offering of any such securities in the United States would be made by means of a prospectus that could be obtained from WoDS and which would contain detailed information about WoDS, its management and its financial statements.  WoDS is not currently making any public offering in the United States and no such prospectus has been issued.  No public offering of any such securities in the United States is currently contemplated.​</a:t>
            </a:r>
          </a:p>
          <a:p>
            <a:pPr algn="just"/>
            <a:endParaRPr lang="en-GB" sz="730" dirty="0"/>
          </a:p>
          <a:p>
            <a:pPr algn="just"/>
            <a:r>
              <a:rPr lang="en-GB" sz="730" dirty="0"/>
              <a:t>This document has not been approved by a person authorised under the Financial Services &amp; Markets Act 2000 ("FSMA") for the purposes of section 21 FSMA. This document has not been approved by the UK Financial Conduct Authority, the Jersey Financial Services Commission or other relevant regulatory body, nor by a person authorised under the Financial Services &amp; Markets Act 2000. This Presentation is only being distributed to and is only directed at investment professionals, as defined in article 19(5) of the Financial Services and Markets Act 2000 (Financial Promotion) Order 2005, who have professional experience in matters relating to investments. The transmission of this Presentation to any other person in the UK is unauthorised and may contravene FSMA and/or related regulations. No person within the UK who is not a person with professional experience in matters relating to investments as referred to above should treat this Presentation as constituting a promotion to him / her or to rely on it for any purposes whatsoever. ​</a:t>
            </a:r>
          </a:p>
          <a:p>
            <a:pPr algn="just"/>
            <a:endParaRPr lang="en-GB" sz="730" dirty="0"/>
          </a:p>
          <a:p>
            <a:pPr algn="just"/>
            <a:r>
              <a:rPr lang="en-GB" sz="730" dirty="0"/>
              <a:t>Dalmore is acting only for the DII Funds and PIP and is not acting for any other person (a "third party"). Dalmore will not be responsible to any third party for providing the protections afforded to clients of Dalmore and will not be advising any third party on investing in Dalmore managed funds, WoDS or any other investments of any kind.​</a:t>
            </a:r>
          </a:p>
          <a:p>
            <a:pPr algn="just"/>
            <a:endParaRPr lang="en-GB" sz="730" dirty="0"/>
          </a:p>
          <a:p>
            <a:pPr algn="just"/>
            <a:r>
              <a:rPr lang="en-GB" sz="730" dirty="0"/>
              <a:t>This disclaimer notice (and any non-contractual obligations arising out of or in connection with it) is governed by English law.​</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84" name="Group 72"/>
          <p:cNvGraphicFramePr>
            <a:graphicFrameLocks noGrp="1"/>
          </p:cNvGraphicFramePr>
          <p:nvPr>
            <p:extLst>
              <p:ext uri="{D42A27DB-BD31-4B8C-83A1-F6EECF244321}">
                <p14:modId xmlns:p14="http://schemas.microsoft.com/office/powerpoint/2010/main" val="2062986161"/>
              </p:ext>
            </p:extLst>
          </p:nvPr>
        </p:nvGraphicFramePr>
        <p:xfrm>
          <a:off x="5505450" y="1768475"/>
          <a:ext cx="3011488" cy="1758951"/>
        </p:xfrm>
        <a:graphic>
          <a:graphicData uri="http://schemas.openxmlformats.org/drawingml/2006/table">
            <a:tbl>
              <a:tblPr/>
              <a:tblGrid>
                <a:gridCol w="284163">
                  <a:extLst>
                    <a:ext uri="{9D8B030D-6E8A-4147-A177-3AD203B41FA5}">
                      <a16:colId xmlns:a16="http://schemas.microsoft.com/office/drawing/2014/main" val="20000"/>
                    </a:ext>
                  </a:extLst>
                </a:gridCol>
                <a:gridCol w="2178050">
                  <a:extLst>
                    <a:ext uri="{9D8B030D-6E8A-4147-A177-3AD203B41FA5}">
                      <a16:colId xmlns:a16="http://schemas.microsoft.com/office/drawing/2014/main" val="20001"/>
                    </a:ext>
                  </a:extLst>
                </a:gridCol>
                <a:gridCol w="549275">
                  <a:extLst>
                    <a:ext uri="{9D8B030D-6E8A-4147-A177-3AD203B41FA5}">
                      <a16:colId xmlns:a16="http://schemas.microsoft.com/office/drawing/2014/main" val="20002"/>
                    </a:ext>
                  </a:extLst>
                </a:gridCol>
              </a:tblGrid>
              <a:tr h="215900">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Agenda &amp; Welcome</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4-5</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Background</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6</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900">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Transmission consortium</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7</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725">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Operational highlights </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8-10</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4313">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Financial highlights</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11</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4313">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Outlook</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12</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725">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Questions</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13</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725">
                <a:tc>
                  <a:txBody>
                    <a:bodyPr/>
                    <a:lstStyle/>
                    <a:p>
                      <a:pPr marL="0" marR="0" lvl="0" indent="0" algn="l" defTabSz="914400" rtl="0" eaLnBrk="1" fontAlgn="base" latinLnBrk="0" hangingPunct="1">
                        <a:lnSpc>
                          <a:spcPct val="100000"/>
                        </a:lnSpc>
                        <a:spcBef>
                          <a:spcPct val="0"/>
                        </a:spcBef>
                        <a:spcAft>
                          <a:spcPct val="50000"/>
                        </a:spcAft>
                        <a:buClr>
                          <a:srgbClr val="0067B1"/>
                        </a:buClr>
                        <a:buSzPct val="120000"/>
                        <a:buFont typeface="HelveticaNeue LT 45 Lt"/>
                        <a:buNone/>
                        <a:tabLst/>
                      </a:pPr>
                      <a:endParaRPr kumimoji="0" lang="en-AU" sz="1000" b="1" i="0" u="none" strike="noStrike" cap="none" normalizeH="0" baseline="0" dirty="0">
                        <a:ln>
                          <a:noFill/>
                        </a:ln>
                        <a:solidFill>
                          <a:schemeClr val="tx1"/>
                        </a:solidFill>
                        <a:effectLst/>
                        <a:latin typeface="Arial" charset="0"/>
                        <a:cs typeface="Arial" charset="0"/>
                      </a:endParaRPr>
                    </a:p>
                  </a:txBody>
                  <a:tcPr marL="0" marR="16615"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Appendix</a:t>
                      </a:r>
                    </a:p>
                  </a:txBody>
                  <a:tcPr marL="9525" marR="9525" marT="9525" marB="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
                          <a:srgbClr val="0067B1"/>
                        </a:buClr>
                        <a:buSzPct val="120000"/>
                        <a:buFont typeface="HelveticaNeue LT 45 Lt"/>
                        <a:buNone/>
                        <a:tabLst/>
                      </a:pPr>
                      <a:r>
                        <a:rPr kumimoji="0" lang="en-AU" sz="1000" b="0" i="0" u="none" strike="noStrike" cap="none" normalizeH="0" baseline="0" dirty="0">
                          <a:ln>
                            <a:noFill/>
                          </a:ln>
                          <a:solidFill>
                            <a:schemeClr val="tx1"/>
                          </a:solidFill>
                          <a:effectLst/>
                          <a:latin typeface="Arial" charset="0"/>
                          <a:cs typeface="Arial" charset="0"/>
                        </a:rPr>
                        <a:t>14</a:t>
                      </a:r>
                    </a:p>
                  </a:txBody>
                  <a:tcPr marL="16615" marR="0" marT="18000" marB="1800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6655667"/>
                  </a:ext>
                </a:extLst>
              </a:tr>
            </a:tbl>
          </a:graphicData>
        </a:graphic>
      </p:graphicFrame>
      <p:sp>
        <p:nvSpPr>
          <p:cNvPr id="2" name="TextBox 1"/>
          <p:cNvSpPr txBox="1"/>
          <p:nvPr/>
        </p:nvSpPr>
        <p:spPr>
          <a:xfrm>
            <a:off x="6009117" y="563898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a:solidFill>
                <a:schemeClr val="tx1"/>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8BB681-F771-3473-B960-F0C5AD7350C6}"/>
              </a:ext>
            </a:extLst>
          </p:cNvPr>
          <p:cNvPicPr>
            <a:picLocks noChangeAspect="1"/>
          </p:cNvPicPr>
          <p:nvPr/>
        </p:nvPicPr>
        <p:blipFill>
          <a:blip r:embed="rId2"/>
          <a:stretch>
            <a:fillRect/>
          </a:stretch>
        </p:blipFill>
        <p:spPr>
          <a:xfrm>
            <a:off x="1004883" y="5276372"/>
            <a:ext cx="7134225" cy="1095375"/>
          </a:xfrm>
          <a:prstGeom prst="rect">
            <a:avLst/>
          </a:prstGeom>
        </p:spPr>
      </p:pic>
      <p:sp>
        <p:nvSpPr>
          <p:cNvPr id="55297" name="Title 1"/>
          <p:cNvSpPr>
            <a:spLocks noGrp="1"/>
          </p:cNvSpPr>
          <p:nvPr>
            <p:ph type="title"/>
          </p:nvPr>
        </p:nvSpPr>
        <p:spPr bwMode="gray"/>
        <p:txBody>
          <a:bodyPr/>
          <a:lstStyle/>
          <a:p>
            <a:r>
              <a:rPr lang="en-GB" dirty="0">
                <a:latin typeface="Arial" charset="0"/>
                <a:cs typeface="Arial" charset="0"/>
              </a:rPr>
              <a:t>Agenda</a:t>
            </a:r>
            <a:endParaRPr dirty="0">
              <a:latin typeface="Arial" charset="0"/>
              <a:cs typeface="Arial" charset="0"/>
            </a:endParaRPr>
          </a:p>
        </p:txBody>
      </p:sp>
      <p:sp>
        <p:nvSpPr>
          <p:cNvPr id="5" name="Content Placeholder 3"/>
          <p:cNvSpPr>
            <a:spLocks noGrp="1"/>
          </p:cNvSpPr>
          <p:nvPr>
            <p:ph sz="quarter" idx="11"/>
          </p:nvPr>
        </p:nvSpPr>
        <p:spPr bwMode="gray">
          <a:xfrm>
            <a:off x="1205972" y="1911744"/>
            <a:ext cx="7158800" cy="1677838"/>
          </a:xfrm>
        </p:spPr>
        <p:txBody>
          <a:bodyPr/>
          <a:lstStyle/>
          <a:p>
            <a:pPr marL="185738" lvl="1" indent="-185738"/>
            <a:r>
              <a:rPr lang="en-GB" sz="2000" dirty="0"/>
              <a:t>We propose to present the key aspects of the Investor Report and will be happy to take questions at the end; </a:t>
            </a:r>
          </a:p>
          <a:p>
            <a:pPr marL="185738" lvl="1" indent="-185738"/>
            <a:endParaRPr lang="en-GB" sz="2000" dirty="0"/>
          </a:p>
          <a:p>
            <a:pPr marL="185738" lvl="1" indent="-185738"/>
            <a:r>
              <a:rPr lang="en-GB" sz="2000" dirty="0"/>
              <a:t>Please indicate if you wish to ask a question stating your name &amp; organisation at the appropriate time.</a:t>
            </a:r>
          </a:p>
          <a:p>
            <a:pPr marL="185738" lvl="1" indent="-185738"/>
            <a:endParaRPr lang="en-GB" sz="2000" dirty="0"/>
          </a:p>
        </p:txBody>
      </p:sp>
      <p:sp>
        <p:nvSpPr>
          <p:cNvPr id="4" name="Content Placeholder 3">
            <a:extLst>
              <a:ext uri="{FF2B5EF4-FFF2-40B4-BE49-F238E27FC236}">
                <a16:creationId xmlns:a16="http://schemas.microsoft.com/office/drawing/2014/main" id="{A16C0398-AB6B-4D0F-9377-F3CC30270CA2}"/>
              </a:ext>
            </a:extLst>
          </p:cNvPr>
          <p:cNvSpPr txBox="1">
            <a:spLocks/>
          </p:cNvSpPr>
          <p:nvPr/>
        </p:nvSpPr>
        <p:spPr bwMode="gray">
          <a:xfrm>
            <a:off x="1251597" y="4100176"/>
            <a:ext cx="5761996" cy="1525308"/>
          </a:xfrm>
          <a:prstGeom prst="rect">
            <a:avLst/>
          </a:prstGeom>
          <a:noFill/>
          <a:ln w="9525">
            <a:noFill/>
            <a:miter lim="800000"/>
            <a:headEnd/>
            <a:tailEnd/>
          </a:ln>
        </p:spPr>
        <p:txBody>
          <a:bodyPr vert="horz" wrap="square" lIns="90000" tIns="36000" rIns="36000" bIns="36000" numCol="1" anchor="t" anchorCtr="0" compatLnSpc="1">
            <a:prstTxWarp prst="textNoShape">
              <a:avLst/>
            </a:prstTxWarp>
          </a:bodyPr>
          <a:lstStyle>
            <a:lvl1pPr algn="l" rtl="0" fontAlgn="base">
              <a:spcBef>
                <a:spcPct val="0"/>
              </a:spcBef>
              <a:spcAft>
                <a:spcPts val="600"/>
              </a:spcAft>
              <a:buFont typeface="Arial" charset="0"/>
              <a:defRPr sz="1400" kern="1200">
                <a:solidFill>
                  <a:schemeClr val="tx1"/>
                </a:solidFill>
                <a:latin typeface="+mn-lt"/>
                <a:ea typeface="+mn-ea"/>
                <a:cs typeface="+mn-cs"/>
              </a:defRPr>
            </a:lvl1pPr>
            <a:lvl2pPr marL="266700" indent="-266700" algn="l" rtl="0" fontAlgn="base">
              <a:spcBef>
                <a:spcPct val="0"/>
              </a:spcBef>
              <a:spcAft>
                <a:spcPts val="600"/>
              </a:spcAft>
              <a:buClr>
                <a:schemeClr val="accent2"/>
              </a:buClr>
              <a:buSzPct val="85000"/>
              <a:buFont typeface="Wingdings" pitchFamily="2" charset="2"/>
              <a:buChar char="l"/>
              <a:defRPr sz="1400" kern="1200">
                <a:solidFill>
                  <a:schemeClr val="tx1"/>
                </a:solidFill>
                <a:latin typeface="+mn-lt"/>
                <a:ea typeface="+mn-ea"/>
                <a:cs typeface="+mn-cs"/>
              </a:defRPr>
            </a:lvl2pPr>
            <a:lvl3pPr marL="542925" indent="-276225" algn="l" rtl="0" fontAlgn="base">
              <a:spcBef>
                <a:spcPct val="0"/>
              </a:spcBef>
              <a:spcAft>
                <a:spcPts val="600"/>
              </a:spcAft>
              <a:buClr>
                <a:schemeClr val="tx1"/>
              </a:buClr>
              <a:buSzPct val="100000"/>
              <a:buFont typeface="HelveticaNeue LT 45 Lt"/>
              <a:buChar char="—"/>
              <a:defRPr sz="1400" kern="1200">
                <a:solidFill>
                  <a:schemeClr val="tx1"/>
                </a:solidFill>
                <a:latin typeface="+mn-lt"/>
                <a:ea typeface="+mn-ea"/>
                <a:cs typeface="+mn-cs"/>
              </a:defRPr>
            </a:lvl3pPr>
            <a:lvl4pPr marL="809625" indent="-266700" algn="l" rtl="0" fontAlgn="base">
              <a:spcBef>
                <a:spcPct val="0"/>
              </a:spcBef>
              <a:spcAft>
                <a:spcPts val="600"/>
              </a:spcAft>
              <a:buFont typeface="HelveticaNeue LT 45 Lt"/>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Wingdings" pitchFamily="2" charset="2"/>
              <a:buNone/>
            </a:pPr>
            <a:r>
              <a:rPr lang="en-GB" sz="2000" dirty="0"/>
              <a:t>Please use the Teams application to indicate you have a question.</a:t>
            </a:r>
          </a:p>
          <a:p>
            <a:pPr marL="185738" lvl="1" indent="-185738"/>
            <a:endParaRPr lang="en-GB" sz="2000" dirty="0">
              <a:highlight>
                <a:srgbClr val="FFFF00"/>
              </a:highlight>
            </a:endParaRPr>
          </a:p>
          <a:p>
            <a:pPr marL="185738" lvl="1" indent="-185738"/>
            <a:endParaRPr lang="en-GB" sz="2000" dirty="0">
              <a:highlight>
                <a:srgbClr val="FFFF00"/>
              </a:highlight>
            </a:endParaRPr>
          </a:p>
          <a:p>
            <a:pPr marL="185738" lvl="1" indent="-185738"/>
            <a:endParaRPr lang="en-GB" dirty="0"/>
          </a:p>
        </p:txBody>
      </p:sp>
      <p:sp>
        <p:nvSpPr>
          <p:cNvPr id="7" name="Oval 6">
            <a:extLst>
              <a:ext uri="{FF2B5EF4-FFF2-40B4-BE49-F238E27FC236}">
                <a16:creationId xmlns:a16="http://schemas.microsoft.com/office/drawing/2014/main" id="{F8A9442B-54C2-4153-8EFA-DAC5C92B1FD7}"/>
              </a:ext>
            </a:extLst>
          </p:cNvPr>
          <p:cNvSpPr/>
          <p:nvPr/>
        </p:nvSpPr>
        <p:spPr>
          <a:xfrm>
            <a:off x="2039200" y="5436083"/>
            <a:ext cx="647891" cy="775955"/>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GB" sz="1000" dirty="0">
              <a:solidFill>
                <a:schemeClr val="bg1"/>
              </a:solidFill>
            </a:endParaRPr>
          </a:p>
        </p:txBody>
      </p:sp>
      <p:cxnSp>
        <p:nvCxnSpPr>
          <p:cNvPr id="8" name="Straight Connector 7">
            <a:extLst>
              <a:ext uri="{FF2B5EF4-FFF2-40B4-BE49-F238E27FC236}">
                <a16:creationId xmlns:a16="http://schemas.microsoft.com/office/drawing/2014/main" id="{1D4E5DB9-430E-485C-81CE-ACE73EC9285F}"/>
              </a:ext>
            </a:extLst>
          </p:cNvPr>
          <p:cNvCxnSpPr>
            <a:cxnSpLocks/>
            <a:endCxn id="7" idx="0"/>
          </p:cNvCxnSpPr>
          <p:nvPr/>
        </p:nvCxnSpPr>
        <p:spPr>
          <a:xfrm flipH="1">
            <a:off x="2363146" y="4646328"/>
            <a:ext cx="422190" cy="789755"/>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6145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3"/>
          <p:cNvSpPr>
            <a:spLocks noGrp="1"/>
          </p:cNvSpPr>
          <p:nvPr>
            <p:ph sz="quarter" idx="11"/>
          </p:nvPr>
        </p:nvSpPr>
        <p:spPr bwMode="gray">
          <a:xfrm>
            <a:off x="466725" y="1285318"/>
            <a:ext cx="8274603" cy="4457620"/>
          </a:xfrm>
        </p:spPr>
        <p:txBody>
          <a:bodyPr/>
          <a:lstStyle/>
          <a:p>
            <a:pPr marL="185738" lvl="1" indent="-185738"/>
            <a:r>
              <a:rPr lang="en-GB" dirty="0"/>
              <a:t>This is the annual investor presentation by WoDS Transmission plc to Bondholders</a:t>
            </a:r>
          </a:p>
          <a:p>
            <a:pPr marL="185738" lvl="1" indent="-185738"/>
            <a:endParaRPr lang="en-GB" dirty="0"/>
          </a:p>
          <a:p>
            <a:pPr marL="185738" lvl="1" indent="-185738"/>
            <a:endParaRPr lang="en-GB" dirty="0"/>
          </a:p>
          <a:p>
            <a:pPr marL="185738" lvl="1" indent="-185738"/>
            <a:r>
              <a:rPr lang="en-GB" dirty="0"/>
              <a:t>The following representatives are present to answer questions:</a:t>
            </a:r>
          </a:p>
          <a:p>
            <a:pPr marL="461963" lvl="2" indent="-185738"/>
            <a:r>
              <a:rPr lang="en-GB" dirty="0"/>
              <a:t> OFTO Director – George Tasker (Dalmore)</a:t>
            </a:r>
          </a:p>
          <a:p>
            <a:pPr marL="461963" lvl="2" indent="-185738"/>
            <a:r>
              <a:rPr lang="en-GB" dirty="0"/>
              <a:t> OFTO Technical Director – Mike Edgar (Frontier Power)</a:t>
            </a:r>
          </a:p>
          <a:p>
            <a:pPr marL="461963" lvl="2" indent="-185738"/>
            <a:r>
              <a:rPr lang="en-GB" dirty="0"/>
              <a:t> OFTO Director of Finance – Steve Noonan (Frontier Power) </a:t>
            </a:r>
          </a:p>
          <a:p>
            <a:pPr marL="461963" lvl="2" indent="-185738"/>
            <a:r>
              <a:rPr lang="en-GB" dirty="0"/>
              <a:t> OFTO Financial Controller – Tim Price (Frontier Power)</a:t>
            </a:r>
          </a:p>
          <a:p>
            <a:pPr marL="461963" lvl="2" indent="-185738"/>
            <a:r>
              <a:rPr lang="en-GB" dirty="0"/>
              <a:t> OFTO Finance Manager – George Stewart (IML)</a:t>
            </a:r>
          </a:p>
          <a:p>
            <a:pPr marL="461963" lvl="2" indent="-185738"/>
            <a:endParaRPr lang="en-GB" dirty="0"/>
          </a:p>
          <a:p>
            <a:pPr marL="276225" lvl="2" indent="0">
              <a:buNone/>
            </a:pPr>
            <a:endParaRPr lang="en-GB" sz="400" dirty="0"/>
          </a:p>
          <a:p>
            <a:pPr marL="276225" lvl="2" indent="0">
              <a:buNone/>
            </a:pPr>
            <a:endParaRPr lang="en-GB" sz="400" dirty="0"/>
          </a:p>
          <a:p>
            <a:pPr marL="276225" lvl="2" indent="0">
              <a:buNone/>
            </a:pPr>
            <a:endParaRPr lang="en-GB" sz="400" dirty="0"/>
          </a:p>
          <a:p>
            <a:pPr marL="285750" lvl="1" indent="-285750"/>
            <a:r>
              <a:rPr lang="en-GB" dirty="0"/>
              <a:t>This presentation uses a number of acronyms or other abbreviations, and these are defined in an appendix to this slide deck.  </a:t>
            </a:r>
          </a:p>
          <a:p>
            <a:pPr marL="561975" lvl="2" indent="-285750"/>
            <a:endParaRPr lang="en-GB" dirty="0"/>
          </a:p>
          <a:p>
            <a:pPr marL="561975" lvl="2" indent="-285750"/>
            <a:endParaRPr lang="en-GB" dirty="0"/>
          </a:p>
          <a:p>
            <a:pPr marL="561975" lvl="2" indent="-285750"/>
            <a:endParaRPr lang="en-GB" baseline="-25000" dirty="0"/>
          </a:p>
          <a:p>
            <a:pPr marL="561975" lvl="2" indent="-285750"/>
            <a:endParaRPr lang="en-GB" dirty="0"/>
          </a:p>
        </p:txBody>
      </p:sp>
      <p:sp>
        <p:nvSpPr>
          <p:cNvPr id="40962" name="Title 76"/>
          <p:cNvSpPr>
            <a:spLocks noGrp="1"/>
          </p:cNvSpPr>
          <p:nvPr>
            <p:ph type="title"/>
          </p:nvPr>
        </p:nvSpPr>
        <p:spPr bwMode="gray">
          <a:xfrm>
            <a:off x="466725" y="219075"/>
            <a:ext cx="6119813" cy="966788"/>
          </a:xfrm>
        </p:spPr>
        <p:txBody>
          <a:bodyPr/>
          <a:lstStyle/>
          <a:p>
            <a:r>
              <a:rPr lang="en-AU" dirty="0">
                <a:latin typeface="Arial" charset="0"/>
                <a:cs typeface="Arial" charset="0"/>
              </a:rPr>
              <a:t>Welcome</a:t>
            </a:r>
            <a:endParaRPr dirty="0">
              <a:latin typeface="Arial" charset="0"/>
              <a:cs typeface="Arial"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3"/>
          <p:cNvSpPr>
            <a:spLocks noGrp="1"/>
          </p:cNvSpPr>
          <p:nvPr>
            <p:ph sz="quarter" idx="11"/>
          </p:nvPr>
        </p:nvSpPr>
        <p:spPr bwMode="gray">
          <a:xfrm>
            <a:off x="466725" y="1434876"/>
            <a:ext cx="4681339" cy="4324350"/>
          </a:xfrm>
        </p:spPr>
        <p:txBody>
          <a:bodyPr/>
          <a:lstStyle/>
          <a:p>
            <a:pPr marL="185738" lvl="1" indent="-185738">
              <a:spcBef>
                <a:spcPts val="600"/>
              </a:spcBef>
            </a:pPr>
            <a:r>
              <a:rPr lang="en-GB" sz="1300" dirty="0"/>
              <a:t>The generator owned West of Duddon Sands Offshore Wind Farm comprises 108 wind turbines with a total installed generation capacity of 389MW and ensures clean renewable energy for approximately 350,000 UK households.</a:t>
            </a:r>
          </a:p>
          <a:p>
            <a:pPr marL="185738" lvl="1" indent="-185738">
              <a:spcBef>
                <a:spcPts val="600"/>
              </a:spcBef>
            </a:pPr>
            <a:r>
              <a:rPr lang="en-GB" sz="1300" dirty="0"/>
              <a:t>It is located in the Irish Sea, approximately 15km off Walney Island, Cumbria, UK.</a:t>
            </a:r>
          </a:p>
          <a:p>
            <a:pPr marL="185738" lvl="1" indent="-185738">
              <a:spcBef>
                <a:spcPts val="600"/>
              </a:spcBef>
            </a:pPr>
            <a:r>
              <a:rPr lang="en-GB" sz="1300" dirty="0"/>
              <a:t>The WoDS transmission assets comprise the offshore substation, the transmission cables to the onshore substation, and the onshore substation with a Transmission Export Capacity (TEC) of 382MW. </a:t>
            </a:r>
          </a:p>
          <a:p>
            <a:pPr marL="185738" lvl="1" indent="-185738">
              <a:spcBef>
                <a:spcPts val="600"/>
              </a:spcBef>
            </a:pPr>
            <a:r>
              <a:rPr lang="en-GB" sz="1300" dirty="0"/>
              <a:t>WoDS purchased the transmission assets on 25 August 2015 and operates the transmission assets under a perpetual licence granted by the Authority with a 20-year revenue entitlement period. </a:t>
            </a:r>
          </a:p>
          <a:p>
            <a:pPr marL="185738" lvl="1" indent="-185738">
              <a:spcBef>
                <a:spcPts val="600"/>
              </a:spcBef>
            </a:pPr>
            <a:r>
              <a:rPr lang="en-GB" sz="1300" dirty="0"/>
              <a:t>WoDS is a special purpose entity that is ultimately owned by funds managed by Dalmore Capital Limited </a:t>
            </a:r>
            <a:endParaRPr lang="en-GB" sz="1300" dirty="0">
              <a:solidFill>
                <a:srgbClr val="FF0000"/>
              </a:solidFill>
            </a:endParaRPr>
          </a:p>
          <a:p>
            <a:pPr marL="185738" lvl="1" indent="-185738">
              <a:spcBef>
                <a:spcPts val="600"/>
              </a:spcBef>
            </a:pPr>
            <a:r>
              <a:rPr lang="en-GB" sz="1300" dirty="0"/>
              <a:t>Frontier Power, an independent operator, asset manager and advisory business undertakes the role of Management Services Provider.</a:t>
            </a:r>
          </a:p>
        </p:txBody>
      </p:sp>
      <p:sp>
        <p:nvSpPr>
          <p:cNvPr id="40962" name="Title 76"/>
          <p:cNvSpPr>
            <a:spLocks noGrp="1"/>
          </p:cNvSpPr>
          <p:nvPr>
            <p:ph type="title"/>
          </p:nvPr>
        </p:nvSpPr>
        <p:spPr bwMode="gray">
          <a:xfrm>
            <a:off x="466725" y="219075"/>
            <a:ext cx="6119813" cy="966788"/>
          </a:xfrm>
        </p:spPr>
        <p:txBody>
          <a:bodyPr/>
          <a:lstStyle/>
          <a:p>
            <a:r>
              <a:rPr lang="en-AU" dirty="0">
                <a:latin typeface="Arial" charset="0"/>
                <a:cs typeface="Arial" charset="0"/>
              </a:rPr>
              <a:t>Background</a:t>
            </a:r>
            <a:endParaRPr dirty="0">
              <a:latin typeface="Arial" charset="0"/>
              <a:cs typeface="Arial" charset="0"/>
            </a:endParaRPr>
          </a:p>
        </p:txBody>
      </p:sp>
      <p:pic>
        <p:nvPicPr>
          <p:cNvPr id="3" name="Picture 2"/>
          <p:cNvPicPr>
            <a:picLocks noChangeAspect="1"/>
          </p:cNvPicPr>
          <p:nvPr/>
        </p:nvPicPr>
        <p:blipFill>
          <a:blip r:embed="rId3"/>
          <a:stretch>
            <a:fillRect/>
          </a:stretch>
        </p:blipFill>
        <p:spPr>
          <a:xfrm>
            <a:off x="6084169" y="4437111"/>
            <a:ext cx="2867840" cy="2150879"/>
          </a:xfrm>
          <a:prstGeom prst="rect">
            <a:avLst/>
          </a:prstGeom>
        </p:spPr>
      </p:pic>
      <p:grpSp>
        <p:nvGrpSpPr>
          <p:cNvPr id="7" name="Group 6"/>
          <p:cNvGrpSpPr/>
          <p:nvPr/>
        </p:nvGrpSpPr>
        <p:grpSpPr>
          <a:xfrm>
            <a:off x="5148064" y="1302144"/>
            <a:ext cx="3803944" cy="2990951"/>
            <a:chOff x="106781" y="190785"/>
            <a:chExt cx="8845227" cy="6502400"/>
          </a:xfrm>
        </p:grpSpPr>
        <p:pic>
          <p:nvPicPr>
            <p:cNvPr id="8" name="Picture 7"/>
            <p:cNvPicPr>
              <a:picLocks noChangeAspect="1"/>
            </p:cNvPicPr>
            <p:nvPr/>
          </p:nvPicPr>
          <p:blipFill>
            <a:blip r:embed="rId4"/>
            <a:stretch>
              <a:fillRect/>
            </a:stretch>
          </p:blipFill>
          <p:spPr>
            <a:xfrm>
              <a:off x="5103908" y="190785"/>
              <a:ext cx="3848100" cy="6502400"/>
            </a:xfrm>
            <a:prstGeom prst="rect">
              <a:avLst/>
            </a:prstGeom>
          </p:spPr>
        </p:pic>
        <p:pic>
          <p:nvPicPr>
            <p:cNvPr id="9" name="Picture 8"/>
            <p:cNvPicPr>
              <a:picLocks noChangeAspect="1"/>
            </p:cNvPicPr>
            <p:nvPr/>
          </p:nvPicPr>
          <p:blipFill>
            <a:blip r:embed="rId5"/>
            <a:stretch>
              <a:fillRect/>
            </a:stretch>
          </p:blipFill>
          <p:spPr>
            <a:xfrm>
              <a:off x="106781" y="2326800"/>
              <a:ext cx="4497654" cy="2986059"/>
            </a:xfrm>
            <a:prstGeom prst="rect">
              <a:avLst/>
            </a:prstGeom>
            <a:ln w="12700" cmpd="sng">
              <a:solidFill>
                <a:schemeClr val="tx1"/>
              </a:solidFill>
            </a:ln>
          </p:spPr>
        </p:pic>
        <p:cxnSp>
          <p:nvCxnSpPr>
            <p:cNvPr id="10" name="Straight Connector 9"/>
            <p:cNvCxnSpPr/>
            <p:nvPr/>
          </p:nvCxnSpPr>
          <p:spPr>
            <a:xfrm>
              <a:off x="4604435" y="2326800"/>
              <a:ext cx="1774311" cy="119248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4604435" y="3819830"/>
              <a:ext cx="1774311" cy="1493029"/>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6378746" y="3519285"/>
              <a:ext cx="348989" cy="30054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480808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gray"/>
        <p:txBody>
          <a:bodyPr/>
          <a:lstStyle/>
          <a:p>
            <a:r>
              <a:rPr dirty="0">
                <a:latin typeface="Arial" charset="0"/>
                <a:cs typeface="Arial" charset="0"/>
              </a:rPr>
              <a:t>WoDS </a:t>
            </a:r>
            <a:r>
              <a:rPr lang="en-AU" dirty="0">
                <a:latin typeface="Arial" charset="0"/>
                <a:cs typeface="Arial" charset="0"/>
              </a:rPr>
              <a:t>Transmission plc</a:t>
            </a:r>
          </a:p>
        </p:txBody>
      </p:sp>
      <p:sp>
        <p:nvSpPr>
          <p:cNvPr id="45061" name="Content Placeholder 3"/>
          <p:cNvSpPr>
            <a:spLocks noGrp="1"/>
          </p:cNvSpPr>
          <p:nvPr>
            <p:ph sz="quarter" idx="11"/>
          </p:nvPr>
        </p:nvSpPr>
        <p:spPr bwMode="gray">
          <a:xfrm>
            <a:off x="511076" y="2224785"/>
            <a:ext cx="8333146" cy="2189545"/>
          </a:xfrm>
        </p:spPr>
        <p:txBody>
          <a:bodyPr/>
          <a:lstStyle/>
          <a:p>
            <a:pPr marL="185738" lvl="1" indent="-185738"/>
            <a:r>
              <a:rPr lang="en-US" sz="1000" dirty="0"/>
              <a:t>The equitable interest in WoDS Transmission plc is ultimately vested in the following funds: PPP Equity PIP LP, </a:t>
            </a:r>
            <a:r>
              <a:rPr lang="en-GB" sz="1000" dirty="0"/>
              <a:t>Dalmore Infrastructure Investments 31 LP; Dalmore Infrastructure Investments 32 LP and </a:t>
            </a:r>
            <a:r>
              <a:rPr lang="en-GB" sz="1000" dirty="0">
                <a:highlight>
                  <a:srgbClr val="FFFFFF"/>
                </a:highlight>
              </a:rPr>
              <a:t>Dalmore Infrastructure Investments 33 LP </a:t>
            </a:r>
          </a:p>
          <a:p>
            <a:pPr marL="185738" lvl="1" indent="-185738"/>
            <a:r>
              <a:rPr lang="en-GB" sz="1000" dirty="0">
                <a:highlight>
                  <a:srgbClr val="FFFFFF"/>
                </a:highlight>
              </a:rPr>
              <a:t>These </a:t>
            </a:r>
            <a:r>
              <a:rPr lang="en-US" sz="1000" dirty="0">
                <a:highlight>
                  <a:srgbClr val="FFFFFF"/>
                </a:highlight>
              </a:rPr>
              <a:t>funds are managed by Dalmore Capital Limited - an independent fund management company </a:t>
            </a:r>
            <a:r>
              <a:rPr lang="en-GB" sz="1000" dirty="0">
                <a:highlight>
                  <a:srgbClr val="FFFFFF"/>
                </a:highlight>
              </a:rPr>
              <a:t> that seeks to provide its institutional investors with access to long-term investment opportunities in limited volatility infrastructure assets</a:t>
            </a:r>
            <a:endParaRPr lang="en-US" sz="1000" dirty="0">
              <a:highlight>
                <a:srgbClr val="FFFFFF"/>
              </a:highlight>
            </a:endParaRPr>
          </a:p>
          <a:p>
            <a:pPr marL="185738" lvl="1" indent="-185738"/>
            <a:r>
              <a:rPr lang="en-GB" sz="1000" dirty="0">
                <a:solidFill>
                  <a:srgbClr val="333333"/>
                </a:solidFill>
              </a:rPr>
              <a:t>As at 31 July 2025, Dalmore Capital had over £5.5+ billion of assets under management</a:t>
            </a:r>
            <a:r>
              <a:rPr lang="en-US" sz="1000" dirty="0">
                <a:solidFill>
                  <a:srgbClr val="333333"/>
                </a:solidFill>
              </a:rPr>
              <a:t>.</a:t>
            </a:r>
          </a:p>
          <a:p>
            <a:pPr marL="185738" lvl="1" indent="-185738"/>
            <a:r>
              <a:rPr lang="en-GB" sz="1000" dirty="0">
                <a:solidFill>
                  <a:srgbClr val="333333"/>
                </a:solidFill>
              </a:rPr>
              <a:t>On 22 May 2025, Dalmore Capital Limited, the asset manager of the funds invested in WoDS, announced that Royal London Asset Management had agreed to acquire the entire share capital of Dalmore Capital with completion expected later this year. This transaction is not expected to impact the day to day asset management operations of the WoDS OFTO.</a:t>
            </a:r>
          </a:p>
        </p:txBody>
      </p:sp>
      <p:sp>
        <p:nvSpPr>
          <p:cNvPr id="45062" name="Text Placeholder 7"/>
          <p:cNvSpPr>
            <a:spLocks noGrp="1"/>
          </p:cNvSpPr>
          <p:nvPr>
            <p:ph type="body" sz="quarter" idx="16"/>
          </p:nvPr>
        </p:nvSpPr>
        <p:spPr bwMode="gray">
          <a:xfrm>
            <a:off x="520700" y="4778605"/>
            <a:ext cx="2655887" cy="360363"/>
          </a:xfrm>
        </p:spPr>
        <p:txBody>
          <a:bodyPr lIns="0" anchor="ctr"/>
          <a:lstStyle/>
          <a:p>
            <a:r>
              <a:rPr sz="1000" b="1" dirty="0"/>
              <a:t>Frontier Power Limited</a:t>
            </a:r>
          </a:p>
        </p:txBody>
      </p:sp>
      <p:sp>
        <p:nvSpPr>
          <p:cNvPr id="45063" name="Content Placeholder 3"/>
          <p:cNvSpPr>
            <a:spLocks noGrp="1"/>
          </p:cNvSpPr>
          <p:nvPr>
            <p:ph sz="quarter" idx="11"/>
          </p:nvPr>
        </p:nvSpPr>
        <p:spPr bwMode="gray">
          <a:xfrm>
            <a:off x="407121" y="5307171"/>
            <a:ext cx="3687762" cy="1486395"/>
          </a:xfrm>
        </p:spPr>
        <p:txBody>
          <a:bodyPr/>
          <a:lstStyle/>
          <a:p>
            <a:pPr marL="185738" lvl="1" indent="-185738"/>
            <a:r>
              <a:rPr lang="en-GB" sz="1000" dirty="0"/>
              <a:t>Frontier Power Limited are engaged by WoDS Transmission plc to provide management services and report to the WoDS Transmission plc Directors.  Frontier Power team members each have significant experience in developing and running utility sector businesses around the world.</a:t>
            </a:r>
          </a:p>
        </p:txBody>
      </p:sp>
      <p:pic>
        <p:nvPicPr>
          <p:cNvPr id="45066" name="Picture 6" descr="Picture"/>
          <p:cNvPicPr>
            <a:picLocks noChangeAspect="1" noChangeArrowheads="1"/>
          </p:cNvPicPr>
          <p:nvPr/>
        </p:nvPicPr>
        <p:blipFill>
          <a:blip r:embed="rId2"/>
          <a:srcRect/>
          <a:stretch>
            <a:fillRect/>
          </a:stretch>
        </p:blipFill>
        <p:spPr bwMode="gray">
          <a:xfrm>
            <a:off x="674686" y="4153518"/>
            <a:ext cx="3025341" cy="476901"/>
          </a:xfrm>
          <a:prstGeom prst="rect">
            <a:avLst/>
          </a:prstGeom>
          <a:noFill/>
          <a:ln w="9525">
            <a:noFill/>
            <a:miter lim="800000"/>
            <a:headEnd/>
            <a:tailEnd/>
          </a:ln>
        </p:spPr>
      </p:pic>
      <p:sp>
        <p:nvSpPr>
          <p:cNvPr id="28" name="Text Placeholder 7"/>
          <p:cNvSpPr>
            <a:spLocks noGrp="1"/>
          </p:cNvSpPr>
          <p:nvPr>
            <p:ph type="body" sz="quarter" idx="16"/>
          </p:nvPr>
        </p:nvSpPr>
        <p:spPr bwMode="gray">
          <a:xfrm>
            <a:off x="461963" y="1340768"/>
            <a:ext cx="8261350" cy="328613"/>
          </a:xfrm>
          <a:solidFill>
            <a:schemeClr val="accent6"/>
          </a:solidFill>
        </p:spPr>
        <p:txBody>
          <a:bodyPr lIns="0" anchor="ctr"/>
          <a:lstStyle/>
          <a:p>
            <a:pPr algn="ctr" fontAlgn="auto">
              <a:spcBef>
                <a:spcPts val="0"/>
              </a:spcBef>
              <a:buFont typeface="Arial" pitchFamily="34" charset="0"/>
              <a:buNone/>
              <a:defRPr/>
            </a:pPr>
            <a:r>
              <a:rPr sz="1400" b="1" dirty="0">
                <a:solidFill>
                  <a:schemeClr val="bg1"/>
                </a:solidFill>
              </a:rPr>
              <a:t>Shareholders</a:t>
            </a:r>
          </a:p>
        </p:txBody>
      </p:sp>
      <p:sp>
        <p:nvSpPr>
          <p:cNvPr id="29" name="Text Placeholder 7"/>
          <p:cNvSpPr>
            <a:spLocks noGrp="1"/>
          </p:cNvSpPr>
          <p:nvPr>
            <p:ph type="body" sz="quarter" idx="16"/>
          </p:nvPr>
        </p:nvSpPr>
        <p:spPr bwMode="gray">
          <a:xfrm>
            <a:off x="511076" y="3832625"/>
            <a:ext cx="3648075" cy="375548"/>
          </a:xfrm>
          <a:solidFill>
            <a:schemeClr val="accent6"/>
          </a:solidFill>
        </p:spPr>
        <p:txBody>
          <a:bodyPr lIns="36000" rIns="36000" anchor="ctr"/>
          <a:lstStyle/>
          <a:p>
            <a:pPr algn="ctr" fontAlgn="auto">
              <a:spcBef>
                <a:spcPts val="0"/>
              </a:spcBef>
              <a:buFont typeface="Arial" pitchFamily="34" charset="0"/>
              <a:buNone/>
              <a:defRPr/>
            </a:pPr>
            <a:r>
              <a:rPr sz="1400" b="1" dirty="0">
                <a:solidFill>
                  <a:schemeClr val="bg1"/>
                </a:solidFill>
              </a:rPr>
              <a:t>Management Services Provider</a:t>
            </a:r>
          </a:p>
        </p:txBody>
      </p:sp>
      <p:sp>
        <p:nvSpPr>
          <p:cNvPr id="18" name="Content Placeholder 3"/>
          <p:cNvSpPr>
            <a:spLocks noGrp="1"/>
          </p:cNvSpPr>
          <p:nvPr>
            <p:ph sz="quarter" idx="11"/>
          </p:nvPr>
        </p:nvSpPr>
        <p:spPr bwMode="gray">
          <a:xfrm>
            <a:off x="5049119" y="5138968"/>
            <a:ext cx="3609972" cy="1536649"/>
          </a:xfrm>
        </p:spPr>
        <p:txBody>
          <a:bodyPr/>
          <a:lstStyle/>
          <a:p>
            <a:pPr marL="171450" lvl="0" indent="-171450" eaLnBrk="0" hangingPunct="0">
              <a:buClr>
                <a:schemeClr val="accent2"/>
              </a:buClr>
              <a:buSzPct val="200000"/>
              <a:buFont typeface="Arial" panose="020B0604020202020204" pitchFamily="34" charset="0"/>
              <a:buChar char="•"/>
            </a:pPr>
            <a:r>
              <a:rPr lang="en-US" altLang="en-US" sz="1000" dirty="0">
                <a:solidFill>
                  <a:srgbClr val="333333"/>
                </a:solidFill>
              </a:rPr>
              <a:t>Infrastructure Managers Limited (“IML”) provide financial and administrative services to WoDS Transmission plc.</a:t>
            </a:r>
          </a:p>
          <a:p>
            <a:pPr marL="171450" lvl="0" indent="-171450" eaLnBrk="0" hangingPunct="0">
              <a:spcAft>
                <a:spcPct val="0"/>
              </a:spcAft>
              <a:buClr>
                <a:schemeClr val="accent2"/>
              </a:buClr>
              <a:buSzPct val="200000"/>
              <a:buFont typeface="Arial" panose="020B0604020202020204" pitchFamily="34" charset="0"/>
              <a:buChar char="•"/>
            </a:pPr>
            <a:r>
              <a:rPr lang="en-GB" sz="1000" dirty="0">
                <a:solidFill>
                  <a:srgbClr val="333333"/>
                </a:solidFill>
              </a:rPr>
              <a:t>IML was formed in 2005 and is a leading specialist provider of management services to the PFI/PPP market</a:t>
            </a:r>
            <a:r>
              <a:rPr lang="en-US" sz="1000" dirty="0">
                <a:solidFill>
                  <a:srgbClr val="333333"/>
                </a:solidFill>
              </a:rPr>
              <a:t> across a wide-ranging client base.</a:t>
            </a:r>
            <a:endParaRPr lang="en-US" altLang="en-US" sz="1000" dirty="0">
              <a:solidFill>
                <a:srgbClr val="333333"/>
              </a:solidFill>
            </a:endParaRPr>
          </a:p>
        </p:txBody>
      </p:sp>
      <p:sp>
        <p:nvSpPr>
          <p:cNvPr id="19" name="Text Placeholder 7"/>
          <p:cNvSpPr>
            <a:spLocks noGrp="1"/>
          </p:cNvSpPr>
          <p:nvPr>
            <p:ph type="body" sz="quarter" idx="16"/>
          </p:nvPr>
        </p:nvSpPr>
        <p:spPr bwMode="gray">
          <a:xfrm>
            <a:off x="5025068" y="3832625"/>
            <a:ext cx="3654422" cy="360978"/>
          </a:xfrm>
          <a:solidFill>
            <a:schemeClr val="accent6"/>
          </a:solidFill>
        </p:spPr>
        <p:txBody>
          <a:bodyPr lIns="36000" rIns="36000" anchor="ctr"/>
          <a:lstStyle/>
          <a:p>
            <a:pPr algn="ctr" fontAlgn="auto">
              <a:spcBef>
                <a:spcPts val="0"/>
              </a:spcBef>
              <a:buFont typeface="Arial" pitchFamily="34" charset="0"/>
              <a:buNone/>
              <a:defRPr/>
            </a:pPr>
            <a:r>
              <a:rPr sz="1400" b="1" dirty="0">
                <a:solidFill>
                  <a:schemeClr val="bg1"/>
                </a:solidFill>
              </a:rPr>
              <a:t>Financial Services Provider</a:t>
            </a:r>
          </a:p>
        </p:txBody>
      </p:sp>
      <p:sp>
        <p:nvSpPr>
          <p:cNvPr id="5" name="Rectangle 4"/>
          <p:cNvSpPr/>
          <p:nvPr/>
        </p:nvSpPr>
        <p:spPr>
          <a:xfrm>
            <a:off x="5699221" y="4835675"/>
            <a:ext cx="2138727" cy="246221"/>
          </a:xfrm>
          <a:prstGeom prst="rect">
            <a:avLst/>
          </a:prstGeom>
        </p:spPr>
        <p:txBody>
          <a:bodyPr wrap="none">
            <a:spAutoFit/>
          </a:bodyPr>
          <a:lstStyle/>
          <a:p>
            <a:r>
              <a:rPr lang="en-GB" sz="1000" b="1" dirty="0">
                <a:solidFill>
                  <a:srgbClr val="828386"/>
                </a:solidFill>
                <a:latin typeface="+mn-lt"/>
                <a:cs typeface="+mn-cs"/>
              </a:rPr>
              <a:t>Infrastructure Managers Limited</a:t>
            </a:r>
          </a:p>
        </p:txBody>
      </p:sp>
      <p:pic>
        <p:nvPicPr>
          <p:cNvPr id="1026" name="Picture 2" descr="IML Logo_60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981" y="4255578"/>
            <a:ext cx="2332596" cy="5190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B4FA14C-AEAC-4B2A-9CA1-941296846835}"/>
              </a:ext>
            </a:extLst>
          </p:cNvPr>
          <p:cNvPicPr>
            <a:picLocks noChangeAspect="1"/>
          </p:cNvPicPr>
          <p:nvPr/>
        </p:nvPicPr>
        <p:blipFill>
          <a:blip r:embed="rId4"/>
          <a:stretch>
            <a:fillRect/>
          </a:stretch>
        </p:blipFill>
        <p:spPr>
          <a:xfrm>
            <a:off x="466725" y="1745944"/>
            <a:ext cx="4037327" cy="478834"/>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gray">
          <a:xfrm>
            <a:off x="478473" y="776189"/>
            <a:ext cx="5989002" cy="360040"/>
          </a:xfrm>
        </p:spPr>
        <p:txBody>
          <a:bodyPr/>
          <a:lstStyle/>
          <a:p>
            <a:r>
              <a:rPr lang="en-AU" dirty="0">
                <a:latin typeface="Arial" charset="0"/>
                <a:cs typeface="Arial" charset="0"/>
              </a:rPr>
              <a:t>Operational performance </a:t>
            </a:r>
            <a:r>
              <a:rPr dirty="0">
                <a:latin typeface="Arial" charset="0"/>
                <a:cs typeface="Arial" charset="0"/>
              </a:rPr>
              <a:t>highlights</a:t>
            </a:r>
            <a:r>
              <a:rPr lang="en-GB" dirty="0">
                <a:latin typeface="Arial" charset="0"/>
                <a:cs typeface="Arial" charset="0"/>
              </a:rPr>
              <a:t> - 1</a:t>
            </a:r>
            <a:endParaRPr dirty="0">
              <a:latin typeface="Arial" charset="0"/>
              <a:cs typeface="Arial" charset="0"/>
            </a:endParaRPr>
          </a:p>
        </p:txBody>
      </p:sp>
      <p:sp>
        <p:nvSpPr>
          <p:cNvPr id="31" name="Rounded Rectangle 30"/>
          <p:cNvSpPr/>
          <p:nvPr/>
        </p:nvSpPr>
        <p:spPr bwMode="gray">
          <a:xfrm>
            <a:off x="144826" y="1227667"/>
            <a:ext cx="1421350" cy="15663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Health, Safety &amp; Environmental</a:t>
            </a:r>
            <a:endParaRPr lang="en-GB" sz="1200" b="1" dirty="0"/>
          </a:p>
        </p:txBody>
      </p:sp>
      <p:sp>
        <p:nvSpPr>
          <p:cNvPr id="27" name="Rounded Rectangle 26"/>
          <p:cNvSpPr/>
          <p:nvPr/>
        </p:nvSpPr>
        <p:spPr bwMode="gray">
          <a:xfrm>
            <a:off x="132126" y="2882901"/>
            <a:ext cx="1421350" cy="36793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Planned and unplanned  Maintenance</a:t>
            </a:r>
          </a:p>
        </p:txBody>
      </p:sp>
      <p:sp>
        <p:nvSpPr>
          <p:cNvPr id="50" name="Rounded Rectangle 49"/>
          <p:cNvSpPr/>
          <p:nvPr/>
        </p:nvSpPr>
        <p:spPr bwMode="gray">
          <a:xfrm>
            <a:off x="1663700" y="1227668"/>
            <a:ext cx="7106320" cy="150283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85738" lvl="1"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The O&amp;M contractor continues to deliver HSE management for the offshore transmission assets owned by WoDS.  </a:t>
            </a:r>
          </a:p>
          <a:p>
            <a:pPr marL="185738" lvl="1"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HSE performance since asset transfer has been excellent with no reportable incidents.</a:t>
            </a:r>
          </a:p>
          <a:p>
            <a:pPr marL="185738" lvl="1"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WoDS is managing and discharging its transferred obligations under the Marine Licence successfully.</a:t>
            </a:r>
          </a:p>
        </p:txBody>
      </p:sp>
      <p:sp>
        <p:nvSpPr>
          <p:cNvPr id="51" name="Rounded Rectangle 50"/>
          <p:cNvSpPr/>
          <p:nvPr/>
        </p:nvSpPr>
        <p:spPr bwMode="gray">
          <a:xfrm>
            <a:off x="1663700" y="2882901"/>
            <a:ext cx="7106320" cy="3846670"/>
          </a:xfrm>
          <a:prstGeom prst="roundRect">
            <a:avLst>
              <a:gd name="adj" fmla="val 158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85738" marR="0" lvl="1" indent="-185738" algn="just" defTabSz="914400" rtl="0" eaLnBrk="1" fontAlgn="auto" latinLnBrk="0" hangingPunct="1">
              <a:lnSpc>
                <a:spcPct val="100000"/>
              </a:lnSpc>
              <a:spcBef>
                <a:spcPts val="0"/>
              </a:spcBef>
              <a:spcAft>
                <a:spcPts val="900"/>
              </a:spcAft>
              <a:buClr>
                <a:srgbClr val="00A1E0"/>
              </a:buClr>
              <a:buSzPct val="85000"/>
              <a:buFont typeface="Wingdings" pitchFamily="2" charset="2"/>
              <a:buChar char="l"/>
              <a:tabLst/>
              <a:defRPr/>
            </a:pPr>
            <a:r>
              <a:rPr kumimoji="0" lang="en-GB" sz="1100" b="0" i="0" u="none" strike="noStrike" kern="1200" cap="none" spc="0" normalizeH="0" baseline="0" noProof="0" dirty="0">
                <a:ln>
                  <a:noFill/>
                </a:ln>
                <a:solidFill>
                  <a:srgbClr val="333333"/>
                </a:solidFill>
                <a:effectLst/>
                <a:uLnTx/>
                <a:uFillTx/>
                <a:latin typeface="Arial"/>
                <a:ea typeface="+mn-ea"/>
                <a:cs typeface="+mn-cs"/>
              </a:rPr>
              <a:t>The majority of onshore and offshore planned maintenance and independent review of assets has been carried out to programme and completed successfully. </a:t>
            </a:r>
          </a:p>
          <a:p>
            <a:pPr marL="185738" marR="0" lvl="1" indent="-185738" algn="just" defTabSz="914400" rtl="0" eaLnBrk="1" fontAlgn="auto" latinLnBrk="0" hangingPunct="1">
              <a:lnSpc>
                <a:spcPct val="100000"/>
              </a:lnSpc>
              <a:spcBef>
                <a:spcPts val="0"/>
              </a:spcBef>
              <a:spcAft>
                <a:spcPts val="900"/>
              </a:spcAft>
              <a:buClr>
                <a:srgbClr val="00A1E0"/>
              </a:buClr>
              <a:buSzPct val="85000"/>
              <a:buFont typeface="Wingdings" pitchFamily="2" charset="2"/>
              <a:buChar char="l"/>
              <a:tabLst/>
              <a:defRPr/>
            </a:pPr>
            <a:r>
              <a:rPr kumimoji="0" lang="en-GB" sz="1100" b="1" i="0" u="none" strike="noStrike" kern="1200" cap="none" spc="0" normalizeH="0" baseline="0" noProof="0" dirty="0">
                <a:ln>
                  <a:noFill/>
                </a:ln>
                <a:solidFill>
                  <a:srgbClr val="333333"/>
                </a:solidFill>
                <a:effectLst/>
                <a:uLnTx/>
                <a:uFillTx/>
                <a:latin typeface="Arial"/>
                <a:ea typeface="+mn-ea"/>
                <a:cs typeface="+mn-cs"/>
              </a:rPr>
              <a:t>Circuit 1: </a:t>
            </a:r>
            <a:r>
              <a:rPr kumimoji="0" lang="en-GB" sz="1100" i="0" u="none" strike="noStrike" kern="1200" cap="none" spc="0" normalizeH="0" baseline="0" noProof="0" dirty="0">
                <a:ln>
                  <a:noFill/>
                </a:ln>
                <a:solidFill>
                  <a:srgbClr val="333333"/>
                </a:solidFill>
                <a:effectLst/>
                <a:uLnTx/>
                <a:uFillTx/>
                <a:latin typeface="Arial"/>
                <a:ea typeface="+mn-ea"/>
                <a:cs typeface="+mn-cs"/>
              </a:rPr>
              <a:t>An unplanned outage occurred on 20 March 2025, circuit 1 tripped during the offline testing of one of the harmonic filters. The filter was restored to service at on 21 March 2025 with a total lost availability of approximately half of the transmission system for a duration of 20 hours and 22 minutes; and</a:t>
            </a:r>
          </a:p>
          <a:p>
            <a:pPr marL="185738" marR="0" lvl="1" indent="-185738" algn="just" defTabSz="914400" rtl="0" eaLnBrk="1" fontAlgn="auto" latinLnBrk="0" hangingPunct="1">
              <a:lnSpc>
                <a:spcPct val="100000"/>
              </a:lnSpc>
              <a:spcBef>
                <a:spcPts val="0"/>
              </a:spcBef>
              <a:spcAft>
                <a:spcPts val="900"/>
              </a:spcAft>
              <a:buClr>
                <a:srgbClr val="00A1E0"/>
              </a:buClr>
              <a:buSzPct val="85000"/>
              <a:buFont typeface="Wingdings" pitchFamily="2" charset="2"/>
              <a:buChar char="l"/>
              <a:tabLst/>
              <a:defRPr/>
            </a:pPr>
            <a:r>
              <a:rPr kumimoji="0" lang="en-GB" sz="1100" b="1" i="0" u="none" strike="noStrike" kern="1200" cap="none" spc="0" normalizeH="0" baseline="0" noProof="0" dirty="0">
                <a:ln>
                  <a:noFill/>
                </a:ln>
                <a:solidFill>
                  <a:srgbClr val="333333"/>
                </a:solidFill>
                <a:effectLst/>
                <a:uLnTx/>
                <a:uFillTx/>
                <a:latin typeface="Arial"/>
                <a:ea typeface="+mn-ea"/>
                <a:cs typeface="+mn-cs"/>
              </a:rPr>
              <a:t>Circuit 1: • </a:t>
            </a:r>
            <a:r>
              <a:rPr kumimoji="0" lang="en-GB" sz="1100" i="0" u="none" strike="noStrike" kern="1200" cap="none" spc="0" normalizeH="0" baseline="0" noProof="0" dirty="0">
                <a:ln>
                  <a:noFill/>
                </a:ln>
                <a:solidFill>
                  <a:srgbClr val="333333"/>
                </a:solidFill>
                <a:effectLst/>
                <a:uLnTx/>
                <a:uFillTx/>
                <a:latin typeface="Arial"/>
                <a:ea typeface="+mn-ea"/>
                <a:cs typeface="+mn-cs"/>
              </a:rPr>
              <a:t>Between 5 May 2025 and 8 May 2025, a planned major maintenance outage of circuit 1 took place for the purposes of replacing a voltage transformer. As a consequence, there was a loss of availability of approximately half of the transmission system for a duration of 87 hours and 31 minutes.</a:t>
            </a:r>
          </a:p>
          <a:p>
            <a:pPr marL="185738" marR="0" lvl="1" indent="-185738" algn="just" defTabSz="914400" rtl="0" eaLnBrk="1" fontAlgn="auto" latinLnBrk="0" hangingPunct="1">
              <a:lnSpc>
                <a:spcPct val="100000"/>
              </a:lnSpc>
              <a:spcBef>
                <a:spcPts val="0"/>
              </a:spcBef>
              <a:spcAft>
                <a:spcPts val="900"/>
              </a:spcAft>
              <a:buClr>
                <a:srgbClr val="00A1E0"/>
              </a:buClr>
              <a:buSzPct val="85000"/>
              <a:buFont typeface="Wingdings" pitchFamily="2" charset="2"/>
              <a:buChar char="l"/>
              <a:tabLst/>
              <a:defRPr/>
            </a:pPr>
            <a:r>
              <a:rPr lang="en-GB" sz="1100" dirty="0">
                <a:solidFill>
                  <a:srgbClr val="333333"/>
                </a:solidFill>
                <a:latin typeface="Arial"/>
              </a:rPr>
              <a:t>No </a:t>
            </a:r>
            <a:r>
              <a:rPr kumimoji="0" lang="en-GB" sz="1100" b="0" i="0" u="none" strike="noStrike" kern="1200" cap="none" spc="0" normalizeH="0" baseline="0" noProof="0" dirty="0">
                <a:ln>
                  <a:noFill/>
                </a:ln>
                <a:solidFill>
                  <a:srgbClr val="333333"/>
                </a:solidFill>
                <a:effectLst/>
                <a:uLnTx/>
                <a:uFillTx/>
                <a:latin typeface="Arial"/>
                <a:ea typeface="+mn-ea"/>
                <a:cs typeface="+mn-cs"/>
              </a:rPr>
              <a:t>further outages are planned for 2025 with Circuit 2 major maintenance scheduled for spring 2026.</a:t>
            </a:r>
            <a:endParaRPr kumimoji="0" lang="en-GB" sz="1100" b="1" i="0" u="none" strike="noStrike" kern="1200" cap="none" spc="0" normalizeH="0" baseline="0" noProof="0" dirty="0">
              <a:ln>
                <a:noFill/>
              </a:ln>
              <a:solidFill>
                <a:srgbClr val="333333"/>
              </a:solidFill>
              <a:effectLst/>
              <a:uLnTx/>
              <a:uFillTx/>
              <a:latin typeface="Arial"/>
              <a:ea typeface="+mn-ea"/>
              <a:cs typeface="+mn-cs"/>
            </a:endParaRPr>
          </a:p>
          <a:p>
            <a:pPr marL="0" lvl="1" algn="just" fontAlgn="auto">
              <a:spcBef>
                <a:spcPts val="0"/>
              </a:spcBef>
              <a:spcAft>
                <a:spcPts val="900"/>
              </a:spcAft>
              <a:buClr>
                <a:schemeClr val="accent2"/>
              </a:buClr>
              <a:buSzPct val="85000"/>
              <a:defRPr/>
            </a:pPr>
            <a:r>
              <a:rPr lang="en-GB" sz="1100" b="1" dirty="0">
                <a:solidFill>
                  <a:schemeClr val="tx1"/>
                </a:solidFill>
              </a:rPr>
              <a:t>Forecast availability performance </a:t>
            </a:r>
            <a:r>
              <a:rPr lang="en-GB" sz="1100" dirty="0">
                <a:solidFill>
                  <a:schemeClr val="tx1"/>
                </a:solidFill>
              </a:rPr>
              <a:t>for the year ending 31 December 2025, calculated on the basis of that required when reporting to the Authority, reflecting actual availability performance through to 31 July 2025, is expected to be 99.54%.</a:t>
            </a:r>
          </a:p>
          <a:p>
            <a:pPr marL="185738" lvl="1" indent="-185738" algn="just" fontAlgn="auto">
              <a:spcBef>
                <a:spcPts val="0"/>
              </a:spcBef>
              <a:spcAft>
                <a:spcPts val="900"/>
              </a:spcAft>
              <a:buClr>
                <a:schemeClr val="accent2"/>
              </a:buClr>
              <a:buSzPct val="85000"/>
              <a:buFont typeface="Wingdings" pitchFamily="2" charset="2"/>
              <a:buChar char="l"/>
              <a:defRPr/>
            </a:pPr>
            <a:endParaRPr lang="en-GB" sz="1100" dirty="0">
              <a:solidFill>
                <a:schemeClr val="tx1"/>
              </a:solidFill>
            </a:endParaRPr>
          </a:p>
        </p:txBody>
      </p:sp>
      <p:sp>
        <p:nvSpPr>
          <p:cNvPr id="16" name="Rectangle 15"/>
          <p:cNvSpPr/>
          <p:nvPr/>
        </p:nvSpPr>
        <p:spPr>
          <a:xfrm>
            <a:off x="930176" y="6452572"/>
            <a:ext cx="7401197" cy="276999"/>
          </a:xfrm>
          <a:prstGeom prst="rect">
            <a:avLst/>
          </a:prstGeom>
        </p:spPr>
        <p:txBody>
          <a:bodyPr wrap="square">
            <a:spAutoFit/>
          </a:bodyPr>
          <a:lstStyle/>
          <a:p>
            <a:endParaRPr lang="en-US" sz="1200" dirty="0"/>
          </a:p>
        </p:txBody>
      </p:sp>
      <p:sp>
        <p:nvSpPr>
          <p:cNvPr id="2" name="TextBox 1"/>
          <p:cNvSpPr txBox="1"/>
          <p:nvPr/>
        </p:nvSpPr>
        <p:spPr>
          <a:xfrm>
            <a:off x="7560733" y="77046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a:solidFill>
                <a:schemeClr val="tx1"/>
              </a:solidFill>
            </a:endParaRPr>
          </a:p>
        </p:txBody>
      </p:sp>
      <p:sp>
        <p:nvSpPr>
          <p:cNvPr id="4" name="TextBox 3"/>
          <p:cNvSpPr txBox="1"/>
          <p:nvPr/>
        </p:nvSpPr>
        <p:spPr>
          <a:xfrm>
            <a:off x="8001000" y="61806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a:solidFill>
                <a:schemeClr val="tx1"/>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gray"/>
        <p:txBody>
          <a:bodyPr/>
          <a:lstStyle/>
          <a:p>
            <a:r>
              <a:rPr lang="en-AU" dirty="0">
                <a:latin typeface="Arial" charset="0"/>
                <a:cs typeface="Arial" charset="0"/>
              </a:rPr>
              <a:t>Operational performance </a:t>
            </a:r>
            <a:r>
              <a:rPr dirty="0">
                <a:latin typeface="Arial" charset="0"/>
                <a:cs typeface="Arial" charset="0"/>
              </a:rPr>
              <a:t>highlights</a:t>
            </a:r>
            <a:r>
              <a:rPr lang="en-GB" dirty="0">
                <a:latin typeface="Arial" charset="0"/>
                <a:cs typeface="Arial" charset="0"/>
              </a:rPr>
              <a:t> - 2</a:t>
            </a:r>
            <a:endParaRPr dirty="0">
              <a:latin typeface="Arial" charset="0"/>
              <a:cs typeface="Arial" charset="0"/>
            </a:endParaRPr>
          </a:p>
        </p:txBody>
      </p:sp>
      <p:sp>
        <p:nvSpPr>
          <p:cNvPr id="2" name="TextBox 1"/>
          <p:cNvSpPr txBox="1"/>
          <p:nvPr/>
        </p:nvSpPr>
        <p:spPr>
          <a:xfrm>
            <a:off x="1021925" y="644875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a:solidFill>
                <a:schemeClr val="tx1"/>
              </a:solidFill>
            </a:endParaRPr>
          </a:p>
        </p:txBody>
      </p:sp>
      <p:sp>
        <p:nvSpPr>
          <p:cNvPr id="24" name="Rounded Rectangle 13">
            <a:extLst>
              <a:ext uri="{FF2B5EF4-FFF2-40B4-BE49-F238E27FC236}">
                <a16:creationId xmlns:a16="http://schemas.microsoft.com/office/drawing/2014/main" id="{79B67C1F-A809-4AF7-8D7E-8864E14EF29D}"/>
              </a:ext>
            </a:extLst>
          </p:cNvPr>
          <p:cNvSpPr/>
          <p:nvPr/>
        </p:nvSpPr>
        <p:spPr bwMode="gray">
          <a:xfrm>
            <a:off x="1894754" y="1295172"/>
            <a:ext cx="6853959" cy="89380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71450" indent="-171450">
              <a:buClr>
                <a:schemeClr val="accent2"/>
              </a:buClr>
              <a:buSzPct val="150000"/>
              <a:buFont typeface="Arial" panose="020B0604020202020204" pitchFamily="34" charset="0"/>
              <a:buChar char="•"/>
            </a:pPr>
            <a:r>
              <a:rPr lang="en-GB" sz="1100" dirty="0">
                <a:solidFill>
                  <a:schemeClr val="tx1"/>
                </a:solidFill>
              </a:rPr>
              <a:t>WoDS was granted a licence under Part 4 of the Marine and Coastal Access Act 2009 on 17 Sept 2018. This allows WoDS to undertake specified maintenance activities over the WoDS project lifetime without unnecessary delay and sets the conditions under which work can be undertaken and the actions required to notify stakeholders</a:t>
            </a:r>
            <a:r>
              <a:rPr lang="en-GB" sz="1100" dirty="0">
                <a:solidFill>
                  <a:srgbClr val="333333"/>
                </a:solidFill>
              </a:rPr>
              <a:t>.</a:t>
            </a:r>
            <a:endParaRPr lang="en-GB" sz="1100" b="1" dirty="0">
              <a:solidFill>
                <a:srgbClr val="333333"/>
              </a:solidFill>
            </a:endParaRPr>
          </a:p>
        </p:txBody>
      </p:sp>
      <p:sp>
        <p:nvSpPr>
          <p:cNvPr id="23" name="Rounded Rectangle 12">
            <a:extLst>
              <a:ext uri="{FF2B5EF4-FFF2-40B4-BE49-F238E27FC236}">
                <a16:creationId xmlns:a16="http://schemas.microsoft.com/office/drawing/2014/main" id="{29C2236F-C316-4D71-A9CF-262D735698BD}"/>
              </a:ext>
            </a:extLst>
          </p:cNvPr>
          <p:cNvSpPr/>
          <p:nvPr/>
        </p:nvSpPr>
        <p:spPr bwMode="gray">
          <a:xfrm>
            <a:off x="246651" y="1303143"/>
            <a:ext cx="1492467" cy="8858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pPr>
            <a:r>
              <a:rPr lang="en-GB" sz="1200" b="1" dirty="0"/>
              <a:t>Pre-emptive MMO Marine Licence</a:t>
            </a:r>
          </a:p>
        </p:txBody>
      </p:sp>
      <p:sp>
        <p:nvSpPr>
          <p:cNvPr id="4" name="Rounded Rectangle 48">
            <a:extLst>
              <a:ext uri="{FF2B5EF4-FFF2-40B4-BE49-F238E27FC236}">
                <a16:creationId xmlns:a16="http://schemas.microsoft.com/office/drawing/2014/main" id="{E7CE0CFD-3BB3-B8F0-1357-E6BBE8F770C1}"/>
              </a:ext>
            </a:extLst>
          </p:cNvPr>
          <p:cNvSpPr/>
          <p:nvPr/>
        </p:nvSpPr>
        <p:spPr bwMode="gray">
          <a:xfrm>
            <a:off x="1894753" y="2335777"/>
            <a:ext cx="6853959" cy="127564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71450" indent="-171450">
              <a:spcAft>
                <a:spcPts val="600"/>
              </a:spcAft>
              <a:buClr>
                <a:schemeClr val="accent2"/>
              </a:buClr>
              <a:buSzPct val="150000"/>
              <a:buFont typeface="Arial" panose="020B0604020202020204" pitchFamily="34" charset="0"/>
              <a:buChar char="•"/>
            </a:pPr>
            <a:r>
              <a:rPr lang="en-GB" sz="1100" dirty="0">
                <a:solidFill>
                  <a:srgbClr val="333333"/>
                </a:solidFill>
              </a:rPr>
              <a:t>As noted in previous Investor Reports, the interpretative report that followed from the 2023 bathymetric survey of the two export cables connecting the WoDS offshore platform to the onshore substation reported no adverse findings. In line with the report recommendations, the next export cable survey will take place in 2026 in addition to a cable protection system rock stabilisation routine integrity inspection. We will be co-ordinating with the wind farm generator to combine activities to minimise costs.</a:t>
            </a:r>
          </a:p>
        </p:txBody>
      </p:sp>
      <p:sp>
        <p:nvSpPr>
          <p:cNvPr id="5" name="Rounded Rectangle 34">
            <a:extLst>
              <a:ext uri="{FF2B5EF4-FFF2-40B4-BE49-F238E27FC236}">
                <a16:creationId xmlns:a16="http://schemas.microsoft.com/office/drawing/2014/main" id="{37B39022-8A0A-D2C5-6CD1-45D04C314C32}"/>
              </a:ext>
            </a:extLst>
          </p:cNvPr>
          <p:cNvSpPr/>
          <p:nvPr/>
        </p:nvSpPr>
        <p:spPr bwMode="gray">
          <a:xfrm>
            <a:off x="246651" y="2310619"/>
            <a:ext cx="1492467" cy="1300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Bathymetric Survey</a:t>
            </a:r>
            <a:endParaRPr lang="en-GB" sz="1200" b="1" dirty="0"/>
          </a:p>
        </p:txBody>
      </p:sp>
      <p:sp>
        <p:nvSpPr>
          <p:cNvPr id="3" name="Rounded Rectangle 38">
            <a:extLst>
              <a:ext uri="{FF2B5EF4-FFF2-40B4-BE49-F238E27FC236}">
                <a16:creationId xmlns:a16="http://schemas.microsoft.com/office/drawing/2014/main" id="{98BAFE9D-0D62-6D7E-0911-1383C1CB3415}"/>
              </a:ext>
            </a:extLst>
          </p:cNvPr>
          <p:cNvSpPr/>
          <p:nvPr/>
        </p:nvSpPr>
        <p:spPr bwMode="gray">
          <a:xfrm>
            <a:off x="189288" y="3832909"/>
            <a:ext cx="1508258" cy="16127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GB" sz="1200" b="1" dirty="0"/>
              <a:t>Availability</a:t>
            </a:r>
          </a:p>
        </p:txBody>
      </p:sp>
      <p:sp>
        <p:nvSpPr>
          <p:cNvPr id="6" name="Rounded Rectangle 47">
            <a:extLst>
              <a:ext uri="{FF2B5EF4-FFF2-40B4-BE49-F238E27FC236}">
                <a16:creationId xmlns:a16="http://schemas.microsoft.com/office/drawing/2014/main" id="{86222443-B949-A2A2-C260-B43769F0C14F}"/>
              </a:ext>
            </a:extLst>
          </p:cNvPr>
          <p:cNvSpPr/>
          <p:nvPr/>
        </p:nvSpPr>
        <p:spPr bwMode="gray">
          <a:xfrm>
            <a:off x="1894753" y="3832909"/>
            <a:ext cx="6812387" cy="16127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85738" lvl="1"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Cumulative reported availability through to 31 July 2025 since asset transfer has been 99.58%.  </a:t>
            </a:r>
          </a:p>
          <a:p>
            <a:pPr marL="185738" lvl="1"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Availability from 1 August 2024 (being the day immediately following the end of the availability period reported in the last Investor Presentation) to 31 July 2025 was 99.51%; </a:t>
            </a:r>
          </a:p>
          <a:p>
            <a:pPr marL="185738" lvl="1"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Following notification from the Authority on 15</a:t>
            </a:r>
            <a:r>
              <a:rPr lang="en-GB" sz="1100" baseline="30000" dirty="0">
                <a:solidFill>
                  <a:schemeClr val="tx1"/>
                </a:solidFill>
              </a:rPr>
              <a:t>th</a:t>
            </a:r>
            <a:r>
              <a:rPr lang="en-GB" sz="1100" dirty="0">
                <a:solidFill>
                  <a:schemeClr val="tx1"/>
                </a:solidFill>
              </a:rPr>
              <a:t> January 2025 that the outstanding exceptional event claim relating to July 2021 and September 2022 outages was successful:</a:t>
            </a:r>
          </a:p>
          <a:p>
            <a:pPr marL="642938" lvl="2"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Performance year ended 31 December 2021: Amended from 99.38% to 99.94%</a:t>
            </a:r>
          </a:p>
          <a:p>
            <a:pPr marL="642938" lvl="2"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Performance year ended 31 December 2022: Amended from 99.30% to 99.51%</a:t>
            </a:r>
          </a:p>
        </p:txBody>
      </p:sp>
      <p:sp>
        <p:nvSpPr>
          <p:cNvPr id="7" name="Rounded Rectangle 26">
            <a:extLst>
              <a:ext uri="{FF2B5EF4-FFF2-40B4-BE49-F238E27FC236}">
                <a16:creationId xmlns:a16="http://schemas.microsoft.com/office/drawing/2014/main" id="{D611C8CB-C0ED-ED7E-5A39-7E8311F756D1}"/>
              </a:ext>
            </a:extLst>
          </p:cNvPr>
          <p:cNvSpPr/>
          <p:nvPr/>
        </p:nvSpPr>
        <p:spPr bwMode="gray">
          <a:xfrm>
            <a:off x="189288" y="5553272"/>
            <a:ext cx="1505999" cy="72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en-US" sz="1200" b="1" dirty="0"/>
              <a:t>Stakeholder Relationships</a:t>
            </a:r>
          </a:p>
        </p:txBody>
      </p:sp>
      <p:sp>
        <p:nvSpPr>
          <p:cNvPr id="8" name="Rounded Rectangle 50">
            <a:extLst>
              <a:ext uri="{FF2B5EF4-FFF2-40B4-BE49-F238E27FC236}">
                <a16:creationId xmlns:a16="http://schemas.microsoft.com/office/drawing/2014/main" id="{6D80FEFB-FB92-23A5-EF49-D0BDE769874A}"/>
              </a:ext>
            </a:extLst>
          </p:cNvPr>
          <p:cNvSpPr/>
          <p:nvPr/>
        </p:nvSpPr>
        <p:spPr bwMode="gray">
          <a:xfrm>
            <a:off x="1853181" y="5568570"/>
            <a:ext cx="6812387"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185738" lvl="1" indent="-185738" algn="just" fontAlgn="auto">
              <a:spcBef>
                <a:spcPts val="0"/>
              </a:spcBef>
              <a:spcAft>
                <a:spcPts val="600"/>
              </a:spcAft>
              <a:buClr>
                <a:schemeClr val="accent2"/>
              </a:buClr>
              <a:buSzPct val="85000"/>
              <a:buFont typeface="Wingdings" pitchFamily="2" charset="2"/>
              <a:buChar char="l"/>
              <a:defRPr/>
            </a:pPr>
            <a:r>
              <a:rPr lang="en-GB" sz="1100" dirty="0">
                <a:solidFill>
                  <a:schemeClr val="tx1"/>
                </a:solidFill>
              </a:rPr>
              <a:t>Good relationships have been maintained with key counterparties including regulatory (NGET, NESO and the Authority), financial (security trustee) and the O&amp;M Contractor.  </a:t>
            </a:r>
          </a:p>
        </p:txBody>
      </p:sp>
    </p:spTree>
    <p:extLst>
      <p:ext uri="{BB962C8B-B14F-4D97-AF65-F5344CB8AC3E}">
        <p14:creationId xmlns:p14="http://schemas.microsoft.com/office/powerpoint/2010/main" val="4236133819"/>
      </p:ext>
    </p:extLst>
  </p:cSld>
  <p:clrMapOvr>
    <a:masterClrMapping/>
  </p:clrMapOvr>
  <p:transition>
    <p:fade/>
  </p:transition>
</p:sld>
</file>

<file path=ppt/theme/theme1.xml><?xml version="1.0" encoding="utf-8"?>
<a:theme xmlns:a="http://schemas.openxmlformats.org/drawingml/2006/main" name="Screen 4:3 Image">
  <a:themeElements>
    <a:clrScheme name="Custom 20">
      <a:dk1>
        <a:srgbClr val="333333"/>
      </a:dk1>
      <a:lt1>
        <a:srgbClr val="FFFFFF"/>
      </a:lt1>
      <a:dk2>
        <a:srgbClr val="828386"/>
      </a:dk2>
      <a:lt2>
        <a:srgbClr val="FFFFFF"/>
      </a:lt2>
      <a:accent1>
        <a:srgbClr val="00558A"/>
      </a:accent1>
      <a:accent2>
        <a:srgbClr val="00A1E0"/>
      </a:accent2>
      <a:accent3>
        <a:srgbClr val="C7EAF8"/>
      </a:accent3>
      <a:accent4>
        <a:srgbClr val="FFC000"/>
      </a:accent4>
      <a:accent5>
        <a:srgbClr val="5E6162"/>
      </a:accent5>
      <a:accent6>
        <a:srgbClr val="9E9FA1"/>
      </a:accent6>
      <a:hlink>
        <a:srgbClr val="333333"/>
      </a:hlink>
      <a:folHlink>
        <a:srgbClr val="333333"/>
      </a:folHlink>
    </a:clrScheme>
    <a:fontScheme name="MA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lIns="36000" tIns="36000" rIns="36000" bIns="36000" rtlCol="0" anchor="ctr" anchorCtr="0"/>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A7A8AB"/>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36000" tIns="36000" rIns="36000" bIns="36000" rtlCol="0" anchor="ctr" anchorCtr="0">
        <a:noAutofit/>
      </a:bodyPr>
      <a:lstStyle>
        <a:defPPr algn="ctr">
          <a:defRPr sz="1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18456F1F570D44848366A89A81CAA4" ma:contentTypeVersion="8" ma:contentTypeDescription="Create a new document." ma:contentTypeScope="" ma:versionID="2ffb51ccbb7ed13f1448430a4b302ac7">
  <xsd:schema xmlns:xsd="http://www.w3.org/2001/XMLSchema" xmlns:xs="http://www.w3.org/2001/XMLSchema" xmlns:p="http://schemas.microsoft.com/office/2006/metadata/properties" xmlns:ns2="d7f27924-90cf-4458-ba29-a74c51b2a236" xmlns:ns3="0be5a746-fa8c-4bb9-bfc0-4b3f0b4941b0" targetNamespace="http://schemas.microsoft.com/office/2006/metadata/properties" ma:root="true" ma:fieldsID="c9431234a15f2fc3fcfc28ab2ecde2e1" ns2:_="" ns3:_="">
    <xsd:import namespace="d7f27924-90cf-4458-ba29-a74c51b2a236"/>
    <xsd:import namespace="0be5a746-fa8c-4bb9-bfc0-4b3f0b4941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27924-90cf-4458-ba29-a74c51b2a2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e5a746-fa8c-4bb9-bfc0-4b3f0b4941b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1CC37B-9F2F-47A5-BD76-BA4C7177937A}">
  <ds:schemaRefs>
    <ds:schemaRef ds:uri="http://schemas.microsoft.com/sharepoint/v3/contenttype/forms"/>
  </ds:schemaRefs>
</ds:datastoreItem>
</file>

<file path=customXml/itemProps2.xml><?xml version="1.0" encoding="utf-8"?>
<ds:datastoreItem xmlns:ds="http://schemas.openxmlformats.org/officeDocument/2006/customXml" ds:itemID="{9ECED919-9842-4FD6-9C30-D431342CC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27924-90cf-4458-ba29-a74c51b2a236"/>
    <ds:schemaRef ds:uri="0be5a746-fa8c-4bb9-bfc0-4b3f0b494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698257-B3E8-495D-B8AE-0620A6D621ED}">
  <ds:schemaRef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0be5a746-fa8c-4bb9-bfc0-4b3f0b4941b0"/>
    <ds:schemaRef ds:uri="http://purl.org/dc/terms/"/>
    <ds:schemaRef ds:uri="http://schemas.openxmlformats.org/package/2006/metadata/core-properties"/>
    <ds:schemaRef ds:uri="http://schemas.microsoft.com/office/2006/documentManagement/types"/>
    <ds:schemaRef ds:uri="d7f27924-90cf-4458-ba29-a74c51b2a236"/>
  </ds:schemaRefs>
</ds:datastoreItem>
</file>

<file path=docProps/app.xml><?xml version="1.0" encoding="utf-8"?>
<Properties xmlns="http://schemas.openxmlformats.org/officeDocument/2006/extended-properties" xmlns:vt="http://schemas.openxmlformats.org/officeDocument/2006/docPropsVTypes">
  <Template>Screen 4_3 Grey</Template>
  <TotalTime>33660</TotalTime>
  <Words>3574</Words>
  <Application>Microsoft Office PowerPoint</Application>
  <PresentationFormat>On-screen Show (4:3)</PresentationFormat>
  <Paragraphs>195</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Helvetica 65 Medium</vt:lpstr>
      <vt:lpstr>HelveticaNeue LT 45 Lt</vt:lpstr>
      <vt:lpstr>Segoe UI</vt:lpstr>
      <vt:lpstr>Wingdings</vt:lpstr>
      <vt:lpstr>Screen 4:3 Image</vt:lpstr>
      <vt:lpstr>West of Duddon Sands Offshore Transmission</vt:lpstr>
      <vt:lpstr>Important Notice and Disclaimer</vt:lpstr>
      <vt:lpstr>PowerPoint Presentation</vt:lpstr>
      <vt:lpstr>Agenda</vt:lpstr>
      <vt:lpstr>Welcome</vt:lpstr>
      <vt:lpstr>Background</vt:lpstr>
      <vt:lpstr>WoDS Transmission plc</vt:lpstr>
      <vt:lpstr>Operational performance highlights - 1</vt:lpstr>
      <vt:lpstr>Operational performance highlights - 2</vt:lpstr>
      <vt:lpstr>Decommissioning</vt:lpstr>
      <vt:lpstr>Financial performance highlights</vt:lpstr>
      <vt:lpstr>Outlook</vt:lpstr>
      <vt:lpstr>Questions ?</vt:lpstr>
      <vt:lpstr>Appendix</vt:lpstr>
    </vt:vector>
  </TitlesOfParts>
  <Company>Macquarie Group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insert title</dc:title>
  <dc:creator>Sara Rodes Hughes (MacCap)</dc:creator>
  <cp:lastModifiedBy>Steve Noonan</cp:lastModifiedBy>
  <cp:revision>320</cp:revision>
  <cp:lastPrinted>2025-08-04T09:23:13Z</cp:lastPrinted>
  <dcterms:created xsi:type="dcterms:W3CDTF">2015-07-30T10:28:12Z</dcterms:created>
  <dcterms:modified xsi:type="dcterms:W3CDTF">2025-09-01T08:54:46Z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0x010100A818456F1F570D44848366A89A81CAA4</vt:lpwstr>
  </property>
</Properties>
</file>